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60" r:id="rId2"/>
    <p:sldId id="256" r:id="rId3"/>
    <p:sldId id="265" r:id="rId4"/>
    <p:sldId id="261" r:id="rId5"/>
    <p:sldId id="278" r:id="rId6"/>
    <p:sldId id="289" r:id="rId7"/>
    <p:sldId id="286" r:id="rId8"/>
    <p:sldId id="279" r:id="rId9"/>
    <p:sldId id="280" r:id="rId10"/>
    <p:sldId id="281" r:id="rId11"/>
    <p:sldId id="264" r:id="rId12"/>
    <p:sldId id="257" r:id="rId13"/>
    <p:sldId id="274" r:id="rId14"/>
    <p:sldId id="275" r:id="rId15"/>
    <p:sldId id="290" r:id="rId16"/>
    <p:sldId id="258" r:id="rId17"/>
  </p:sldIdLst>
  <p:sldSz cx="10058400" cy="6858000"/>
  <p:notesSz cx="7010400"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30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waisenberg" initials="b" lastIdx="10" clrIdx="0">
    <p:extLst/>
  </p:cmAuthor>
  <p:cmAuthor id="2" name="Jennifer Kingsburg" initials="JK" lastIdx="1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00B0F0"/>
    <a:srgbClr val="262626"/>
    <a:srgbClr val="A0CE66"/>
    <a:srgbClr val="FFFF66"/>
    <a:srgbClr val="17BBD5"/>
    <a:srgbClr val="FFFF00"/>
    <a:srgbClr val="8CB7E2"/>
    <a:srgbClr val="4F4B83"/>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034" autoAdjust="0"/>
    <p:restoredTop sz="94558" autoAdjust="0"/>
  </p:normalViewPr>
  <p:slideViewPr>
    <p:cSldViewPr snapToGrid="0">
      <p:cViewPr varScale="1">
        <p:scale>
          <a:sx n="103" d="100"/>
          <a:sy n="103" d="100"/>
        </p:scale>
        <p:origin x="1186" y="82"/>
      </p:cViewPr>
      <p:guideLst>
        <p:guide orient="horz" pos="2592"/>
        <p:guide pos="300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2"/>
            <a:ext cx="3037840" cy="463408"/>
          </a:xfrm>
          <a:prstGeom prst="rect">
            <a:avLst/>
          </a:prstGeom>
        </p:spPr>
        <p:txBody>
          <a:bodyPr vert="horz" lIns="92830" tIns="46415" rIns="92830" bIns="46415" rtlCol="0"/>
          <a:lstStyle>
            <a:lvl1pPr algn="r">
              <a:defRPr sz="1200"/>
            </a:lvl1pPr>
          </a:lstStyle>
          <a:p>
            <a:fld id="{547679BE-53A8-4593-98B1-4890BB385DC5}" type="datetimeFigureOut">
              <a:rPr lang="en-US" smtClean="0"/>
              <a:t>9/7/2017</a:t>
            </a:fld>
            <a:endParaRPr lang="en-US"/>
          </a:p>
        </p:txBody>
      </p:sp>
      <p:sp>
        <p:nvSpPr>
          <p:cNvPr id="4" name="Slide Image Placeholder 3"/>
          <p:cNvSpPr>
            <a:spLocks noGrp="1" noRot="1" noChangeAspect="1"/>
          </p:cNvSpPr>
          <p:nvPr>
            <p:ph type="sldImg" idx="2"/>
          </p:nvPr>
        </p:nvSpPr>
        <p:spPr>
          <a:xfrm>
            <a:off x="1219200" y="1154113"/>
            <a:ext cx="457200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3"/>
            <a:ext cx="5608320" cy="3636705"/>
          </a:xfrm>
          <a:prstGeom prst="rect">
            <a:avLst/>
          </a:prstGeom>
        </p:spPr>
        <p:txBody>
          <a:bodyPr vert="horz" lIns="92830" tIns="46415" rIns="92830" bIns="4641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1"/>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71"/>
            <a:ext cx="3037840" cy="463407"/>
          </a:xfrm>
          <a:prstGeom prst="rect">
            <a:avLst/>
          </a:prstGeom>
        </p:spPr>
        <p:txBody>
          <a:bodyPr vert="horz" lIns="92830" tIns="46415" rIns="92830" bIns="46415" rtlCol="0" anchor="b"/>
          <a:lstStyle>
            <a:lvl1pPr algn="r">
              <a:defRPr sz="1200"/>
            </a:lvl1pPr>
          </a:lstStyle>
          <a:p>
            <a:fld id="{97FC8238-6DBC-47AF-96AA-4DF0959CF776}" type="slidenum">
              <a:rPr lang="en-US" smtClean="0"/>
              <a:t>‹#›</a:t>
            </a:fld>
            <a:endParaRPr lang="en-US"/>
          </a:p>
        </p:txBody>
      </p:sp>
    </p:spTree>
    <p:extLst>
      <p:ext uri="{BB962C8B-B14F-4D97-AF65-F5344CB8AC3E}">
        <p14:creationId xmlns:p14="http://schemas.microsoft.com/office/powerpoint/2010/main" val="3107959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FC8238-6DBC-47AF-96AA-4DF0959CF776}" type="slidenum">
              <a:rPr lang="en-US" smtClean="0"/>
              <a:t>3</a:t>
            </a:fld>
            <a:endParaRPr lang="en-US"/>
          </a:p>
        </p:txBody>
      </p:sp>
    </p:spTree>
    <p:extLst>
      <p:ext uri="{BB962C8B-B14F-4D97-AF65-F5344CB8AC3E}">
        <p14:creationId xmlns:p14="http://schemas.microsoft.com/office/powerpoint/2010/main" val="2910135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FC8238-6DBC-47AF-96AA-4DF0959CF776}" type="slidenum">
              <a:rPr lang="en-US" smtClean="0"/>
              <a:t>5</a:t>
            </a:fld>
            <a:endParaRPr lang="en-US"/>
          </a:p>
        </p:txBody>
      </p:sp>
    </p:spTree>
    <p:extLst>
      <p:ext uri="{BB962C8B-B14F-4D97-AF65-F5344CB8AC3E}">
        <p14:creationId xmlns:p14="http://schemas.microsoft.com/office/powerpoint/2010/main" val="3447357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FC8238-6DBC-47AF-96AA-4DF0959CF776}" type="slidenum">
              <a:rPr lang="en-US" smtClean="0"/>
              <a:t>6</a:t>
            </a:fld>
            <a:endParaRPr lang="en-US"/>
          </a:p>
        </p:txBody>
      </p:sp>
    </p:spTree>
    <p:extLst>
      <p:ext uri="{BB962C8B-B14F-4D97-AF65-F5344CB8AC3E}">
        <p14:creationId xmlns:p14="http://schemas.microsoft.com/office/powerpoint/2010/main" val="2759156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FC8238-6DBC-47AF-96AA-4DF0959CF776}" type="slidenum">
              <a:rPr lang="en-US" smtClean="0"/>
              <a:t>8</a:t>
            </a:fld>
            <a:endParaRPr lang="en-US"/>
          </a:p>
        </p:txBody>
      </p:sp>
    </p:spTree>
    <p:extLst>
      <p:ext uri="{BB962C8B-B14F-4D97-AF65-F5344CB8AC3E}">
        <p14:creationId xmlns:p14="http://schemas.microsoft.com/office/powerpoint/2010/main" val="1934869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FC8238-6DBC-47AF-96AA-4DF0959CF776}" type="slidenum">
              <a:rPr lang="en-US" smtClean="0"/>
              <a:t>9</a:t>
            </a:fld>
            <a:endParaRPr lang="en-US"/>
          </a:p>
        </p:txBody>
      </p:sp>
    </p:spTree>
    <p:extLst>
      <p:ext uri="{BB962C8B-B14F-4D97-AF65-F5344CB8AC3E}">
        <p14:creationId xmlns:p14="http://schemas.microsoft.com/office/powerpoint/2010/main" val="479642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FC8238-6DBC-47AF-96AA-4DF0959CF776}" type="slidenum">
              <a:rPr lang="en-US" smtClean="0"/>
              <a:t>15</a:t>
            </a:fld>
            <a:endParaRPr lang="en-US"/>
          </a:p>
        </p:txBody>
      </p:sp>
    </p:spTree>
    <p:extLst>
      <p:ext uri="{BB962C8B-B14F-4D97-AF65-F5344CB8AC3E}">
        <p14:creationId xmlns:p14="http://schemas.microsoft.com/office/powerpoint/2010/main" val="152403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122363"/>
            <a:ext cx="854964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57300" y="3602038"/>
            <a:ext cx="75438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D875DE-9649-4F4B-AD8A-136A5C0A0147}"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C2EDA8-E99C-46EF-80DB-4C42A217AB02}" type="slidenum">
              <a:rPr lang="en-US" smtClean="0"/>
              <a:t>‹#›</a:t>
            </a:fld>
            <a:endParaRPr lang="en-US"/>
          </a:p>
        </p:txBody>
      </p:sp>
    </p:spTree>
    <p:extLst>
      <p:ext uri="{BB962C8B-B14F-4D97-AF65-F5344CB8AC3E}">
        <p14:creationId xmlns:p14="http://schemas.microsoft.com/office/powerpoint/2010/main" val="3072336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875DE-9649-4F4B-AD8A-136A5C0A0147}"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C2EDA8-E99C-46EF-80DB-4C42A217AB02}" type="slidenum">
              <a:rPr lang="en-US" smtClean="0"/>
              <a:t>‹#›</a:t>
            </a:fld>
            <a:endParaRPr lang="en-US"/>
          </a:p>
        </p:txBody>
      </p:sp>
    </p:spTree>
    <p:extLst>
      <p:ext uri="{BB962C8B-B14F-4D97-AF65-F5344CB8AC3E}">
        <p14:creationId xmlns:p14="http://schemas.microsoft.com/office/powerpoint/2010/main" val="337097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365125"/>
            <a:ext cx="2168843"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1515" y="365125"/>
            <a:ext cx="6380798"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875DE-9649-4F4B-AD8A-136A5C0A0147}"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C2EDA8-E99C-46EF-80DB-4C42A217AB02}" type="slidenum">
              <a:rPr lang="en-US" smtClean="0"/>
              <a:t>‹#›</a:t>
            </a:fld>
            <a:endParaRPr lang="en-US"/>
          </a:p>
        </p:txBody>
      </p:sp>
    </p:spTree>
    <p:extLst>
      <p:ext uri="{BB962C8B-B14F-4D97-AF65-F5344CB8AC3E}">
        <p14:creationId xmlns:p14="http://schemas.microsoft.com/office/powerpoint/2010/main" val="1038786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875DE-9649-4F4B-AD8A-136A5C0A0147}"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C2EDA8-E99C-46EF-80DB-4C42A217AB02}" type="slidenum">
              <a:rPr lang="en-US" smtClean="0"/>
              <a:t>‹#›</a:t>
            </a:fld>
            <a:endParaRPr lang="en-US"/>
          </a:p>
        </p:txBody>
      </p:sp>
    </p:spTree>
    <p:extLst>
      <p:ext uri="{BB962C8B-B14F-4D97-AF65-F5344CB8AC3E}">
        <p14:creationId xmlns:p14="http://schemas.microsoft.com/office/powerpoint/2010/main" val="2298295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709740"/>
            <a:ext cx="867537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86277" y="4589465"/>
            <a:ext cx="867537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D875DE-9649-4F4B-AD8A-136A5C0A0147}"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C2EDA8-E99C-46EF-80DB-4C42A217AB02}" type="slidenum">
              <a:rPr lang="en-US" smtClean="0"/>
              <a:t>‹#›</a:t>
            </a:fld>
            <a:endParaRPr lang="en-US"/>
          </a:p>
        </p:txBody>
      </p:sp>
    </p:spTree>
    <p:extLst>
      <p:ext uri="{BB962C8B-B14F-4D97-AF65-F5344CB8AC3E}">
        <p14:creationId xmlns:p14="http://schemas.microsoft.com/office/powerpoint/2010/main" val="829078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1515" y="1825625"/>
            <a:ext cx="427482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065" y="1825625"/>
            <a:ext cx="427482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D875DE-9649-4F4B-AD8A-136A5C0A0147}" type="datetimeFigureOut">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C2EDA8-E99C-46EF-80DB-4C42A217AB02}" type="slidenum">
              <a:rPr lang="en-US" smtClean="0"/>
              <a:t>‹#›</a:t>
            </a:fld>
            <a:endParaRPr lang="en-US"/>
          </a:p>
        </p:txBody>
      </p:sp>
    </p:spTree>
    <p:extLst>
      <p:ext uri="{BB962C8B-B14F-4D97-AF65-F5344CB8AC3E}">
        <p14:creationId xmlns:p14="http://schemas.microsoft.com/office/powerpoint/2010/main" val="3458252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365127"/>
            <a:ext cx="867537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2826" y="1681163"/>
            <a:ext cx="425517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92826" y="2505075"/>
            <a:ext cx="425517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2066" y="1681163"/>
            <a:ext cx="4276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92066" y="2505075"/>
            <a:ext cx="427613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D875DE-9649-4F4B-AD8A-136A5C0A0147}" type="datetimeFigureOut">
              <a:rPr lang="en-US" smtClean="0"/>
              <a:t>9/7/2017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C2EDA8-E99C-46EF-80DB-4C42A217AB02}" type="slidenum">
              <a:rPr lang="en-US" smtClean="0"/>
              <a:t>‹#›</a:t>
            </a:fld>
            <a:endParaRPr lang="en-US"/>
          </a:p>
        </p:txBody>
      </p:sp>
    </p:spTree>
    <p:extLst>
      <p:ext uri="{BB962C8B-B14F-4D97-AF65-F5344CB8AC3E}">
        <p14:creationId xmlns:p14="http://schemas.microsoft.com/office/powerpoint/2010/main" val="131031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D875DE-9649-4F4B-AD8A-136A5C0A0147}" type="datetimeFigureOut">
              <a:rPr lang="en-US" smtClean="0"/>
              <a:t>9/7/2017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C2EDA8-E99C-46EF-80DB-4C42A217AB02}" type="slidenum">
              <a:rPr lang="en-US" smtClean="0"/>
              <a:t>‹#›</a:t>
            </a:fld>
            <a:endParaRPr lang="en-US"/>
          </a:p>
        </p:txBody>
      </p:sp>
    </p:spTree>
    <p:extLst>
      <p:ext uri="{BB962C8B-B14F-4D97-AF65-F5344CB8AC3E}">
        <p14:creationId xmlns:p14="http://schemas.microsoft.com/office/powerpoint/2010/main" val="2119644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D875DE-9649-4F4B-AD8A-136A5C0A0147}" type="datetimeFigureOut">
              <a:rPr lang="en-US" smtClean="0"/>
              <a:t>9/7/2017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C2EDA8-E99C-46EF-80DB-4C42A217AB02}" type="slidenum">
              <a:rPr lang="en-US" smtClean="0"/>
              <a:t>‹#›</a:t>
            </a:fld>
            <a:endParaRPr lang="en-US"/>
          </a:p>
        </p:txBody>
      </p:sp>
    </p:spTree>
    <p:extLst>
      <p:ext uri="{BB962C8B-B14F-4D97-AF65-F5344CB8AC3E}">
        <p14:creationId xmlns:p14="http://schemas.microsoft.com/office/powerpoint/2010/main" val="1426673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57200"/>
            <a:ext cx="3244096"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76130" y="987427"/>
            <a:ext cx="509206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2825" y="2057400"/>
            <a:ext cx="324409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D875DE-9649-4F4B-AD8A-136A5C0A0147}" type="datetimeFigureOut">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C2EDA8-E99C-46EF-80DB-4C42A217AB02}" type="slidenum">
              <a:rPr lang="en-US" smtClean="0"/>
              <a:t>‹#›</a:t>
            </a:fld>
            <a:endParaRPr lang="en-US"/>
          </a:p>
        </p:txBody>
      </p:sp>
    </p:spTree>
    <p:extLst>
      <p:ext uri="{BB962C8B-B14F-4D97-AF65-F5344CB8AC3E}">
        <p14:creationId xmlns:p14="http://schemas.microsoft.com/office/powerpoint/2010/main" val="526235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457200"/>
            <a:ext cx="3244096"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76130" y="987427"/>
            <a:ext cx="5092065"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92825" y="2057400"/>
            <a:ext cx="324409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D875DE-9649-4F4B-AD8A-136A5C0A0147}" type="datetimeFigureOut">
              <a:rPr lang="en-US" smtClean="0"/>
              <a:t>9/7/2017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C2EDA8-E99C-46EF-80DB-4C42A217AB02}" type="slidenum">
              <a:rPr lang="en-US" smtClean="0"/>
              <a:t>‹#›</a:t>
            </a:fld>
            <a:endParaRPr lang="en-US"/>
          </a:p>
        </p:txBody>
      </p:sp>
    </p:spTree>
    <p:extLst>
      <p:ext uri="{BB962C8B-B14F-4D97-AF65-F5344CB8AC3E}">
        <p14:creationId xmlns:p14="http://schemas.microsoft.com/office/powerpoint/2010/main" val="240215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365127"/>
            <a:ext cx="867537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1515" y="1825625"/>
            <a:ext cx="867537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1515" y="6356352"/>
            <a:ext cx="226314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D875DE-9649-4F4B-AD8A-136A5C0A0147}" type="datetimeFigureOut">
              <a:rPr lang="en-US" smtClean="0"/>
              <a:t>9/7/2017</a:t>
            </a:fld>
            <a:endParaRPr lang="en-US"/>
          </a:p>
        </p:txBody>
      </p:sp>
      <p:sp>
        <p:nvSpPr>
          <p:cNvPr id="5" name="Footer Placeholder 4"/>
          <p:cNvSpPr>
            <a:spLocks noGrp="1"/>
          </p:cNvSpPr>
          <p:nvPr>
            <p:ph type="ftr" sz="quarter" idx="3"/>
          </p:nvPr>
        </p:nvSpPr>
        <p:spPr>
          <a:xfrm>
            <a:off x="3331845" y="6356352"/>
            <a:ext cx="339471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03745" y="6356352"/>
            <a:ext cx="226314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2EDA8-E99C-46EF-80DB-4C42A217AB02}" type="slidenum">
              <a:rPr lang="en-US" smtClean="0"/>
              <a:t>‹#›</a:t>
            </a:fld>
            <a:endParaRPr lang="en-US"/>
          </a:p>
        </p:txBody>
      </p:sp>
    </p:spTree>
    <p:extLst>
      <p:ext uri="{BB962C8B-B14F-4D97-AF65-F5344CB8AC3E}">
        <p14:creationId xmlns:p14="http://schemas.microsoft.com/office/powerpoint/2010/main" val="6139778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8.jpg"/><Relationship Id="rId7" Type="http://schemas.openxmlformats.org/officeDocument/2006/relationships/image" Target="../media/image61.jpeg"/><Relationship Id="rId2" Type="http://schemas.openxmlformats.org/officeDocument/2006/relationships/image" Target="../media/image57.jpg"/><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g"/><Relationship Id="rId4" Type="http://schemas.openxmlformats.org/officeDocument/2006/relationships/image" Target="../media/image6.png"/><Relationship Id="rId9" Type="http://schemas.openxmlformats.org/officeDocument/2006/relationships/image" Target="../media/image63.jp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65.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63.jpg"/><Relationship Id="rId7" Type="http://schemas.openxmlformats.org/officeDocument/2006/relationships/image" Target="../media/image69.jp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59.jpg"/><Relationship Id="rId5" Type="http://schemas.openxmlformats.org/officeDocument/2006/relationships/image" Target="../media/image68.jpeg"/><Relationship Id="rId4" Type="http://schemas.openxmlformats.org/officeDocument/2006/relationships/image" Target="../media/image67.jp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g"/></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png"/><Relationship Id="rId7" Type="http://schemas.openxmlformats.org/officeDocument/2006/relationships/image" Target="../media/image59.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 Id="rId9" Type="http://schemas.openxmlformats.org/officeDocument/2006/relationships/image" Target="../media/image79.jpg"/></Relationships>
</file>

<file path=ppt/slides/_rels/slide16.xml.rels><?xml version="1.0" encoding="UTF-8" standalone="yes"?>
<Relationships xmlns="http://schemas.openxmlformats.org/package/2006/relationships"><Relationship Id="rId3" Type="http://schemas.openxmlformats.org/officeDocument/2006/relationships/hyperlink" Target="http://www.gynesonics.com/" TargetMode="External"/><Relationship Id="rId2" Type="http://schemas.openxmlformats.org/officeDocument/2006/relationships/image" Target="../media/image80.jp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hyperlink" Target="http://www.gynesonics.com/sonata-system" TargetMode="Externa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2.png"/><Relationship Id="rId4" Type="http://schemas.openxmlformats.org/officeDocument/2006/relationships/image" Target="../media/image7.jpeg"/><Relationship Id="rId9" Type="http://schemas.openxmlformats.org/officeDocument/2006/relationships/image" Target="../media/image11.jpeg"/></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jp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4.jpg"/><Relationship Id="rId11" Type="http://schemas.openxmlformats.org/officeDocument/2006/relationships/image" Target="../media/image29.jpg"/><Relationship Id="rId5" Type="http://schemas.openxmlformats.org/officeDocument/2006/relationships/image" Target="../media/image23.jpeg"/><Relationship Id="rId10" Type="http://schemas.openxmlformats.org/officeDocument/2006/relationships/image" Target="../media/image28.jpg"/><Relationship Id="rId4" Type="http://schemas.openxmlformats.org/officeDocument/2006/relationships/image" Target="../media/image22.jpeg"/><Relationship Id="rId9" Type="http://schemas.openxmlformats.org/officeDocument/2006/relationships/image" Target="../media/image27.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0.png"/><Relationship Id="rId7"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4.jpeg"/><Relationship Id="rId7"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g"/><Relationship Id="rId4" Type="http://schemas.openxmlformats.org/officeDocument/2006/relationships/image" Target="../media/image6.png"/><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6.png"/><Relationship Id="rId7" Type="http://schemas.openxmlformats.org/officeDocument/2006/relationships/image" Target="../media/image55.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4.png"/><Relationship Id="rId11" Type="http://schemas.microsoft.com/office/2007/relationships/hdphoto" Target="../media/hdphoto1.wdp"/><Relationship Id="rId5" Type="http://schemas.openxmlformats.org/officeDocument/2006/relationships/image" Target="../media/image53.png"/><Relationship Id="rId10" Type="http://schemas.openxmlformats.org/officeDocument/2006/relationships/image" Target="../media/image10.png"/><Relationship Id="rId4" Type="http://schemas.openxmlformats.org/officeDocument/2006/relationships/image" Target="../media/image52.jpeg"/><Relationship Id="rId9"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p:cNvSpPr/>
          <p:nvPr/>
        </p:nvSpPr>
        <p:spPr>
          <a:xfrm>
            <a:off x="0" y="6370997"/>
            <a:ext cx="1697354" cy="487003"/>
          </a:xfrm>
          <a:prstGeom prst="roundRect">
            <a:avLst/>
          </a:prstGeom>
          <a:solidFill>
            <a:srgbClr val="8CB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NON-STERILE PREP</a:t>
            </a:r>
          </a:p>
        </p:txBody>
      </p:sp>
      <p:sp>
        <p:nvSpPr>
          <p:cNvPr id="12" name="Rectangle: Rounded Corners 11"/>
          <p:cNvSpPr/>
          <p:nvPr/>
        </p:nvSpPr>
        <p:spPr>
          <a:xfrm>
            <a:off x="1697354" y="6370997"/>
            <a:ext cx="1656772" cy="487003"/>
          </a:xfrm>
          <a:prstGeom prst="roundRect">
            <a:avLst/>
          </a:prstGeom>
          <a:solidFill>
            <a:srgbClr val="4F4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STERILE PREP</a:t>
            </a:r>
          </a:p>
        </p:txBody>
      </p:sp>
      <p:sp>
        <p:nvSpPr>
          <p:cNvPr id="13" name="Rectangle: Rounded Corners 12"/>
          <p:cNvSpPr/>
          <p:nvPr/>
        </p:nvSpPr>
        <p:spPr>
          <a:xfrm>
            <a:off x="3354126" y="6370997"/>
            <a:ext cx="1656772" cy="487003"/>
          </a:xfrm>
          <a:prstGeom prst="roundRect">
            <a:avLst/>
          </a:prstGeom>
          <a:solidFill>
            <a:srgbClr val="A0C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DEVICE CONTROLS</a:t>
            </a:r>
          </a:p>
        </p:txBody>
      </p:sp>
      <p:sp>
        <p:nvSpPr>
          <p:cNvPr id="14" name="Rectangle: Rounded Corners 13"/>
          <p:cNvSpPr/>
          <p:nvPr/>
        </p:nvSpPr>
        <p:spPr>
          <a:xfrm>
            <a:off x="8361613" y="6366399"/>
            <a:ext cx="1696786" cy="48700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SOFTWARE </a:t>
            </a:r>
          </a:p>
        </p:txBody>
      </p:sp>
      <p:sp>
        <p:nvSpPr>
          <p:cNvPr id="15" name="Rectangle: Rounded Corners 14"/>
          <p:cNvSpPr/>
          <p:nvPr/>
        </p:nvSpPr>
        <p:spPr>
          <a:xfrm>
            <a:off x="6667668" y="6368809"/>
            <a:ext cx="1733960" cy="487003"/>
          </a:xfrm>
          <a:prstGeom prst="roundRect">
            <a:avLst/>
          </a:prstGeom>
          <a:solidFill>
            <a:srgbClr val="4F4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TROUBLESHOOTING</a:t>
            </a:r>
          </a:p>
        </p:txBody>
      </p:sp>
      <p:sp>
        <p:nvSpPr>
          <p:cNvPr id="16" name="Rectangle: Rounded Corners 15"/>
          <p:cNvSpPr/>
          <p:nvPr/>
        </p:nvSpPr>
        <p:spPr>
          <a:xfrm>
            <a:off x="5010896" y="6389625"/>
            <a:ext cx="1656772" cy="487003"/>
          </a:xfrm>
          <a:prstGeom prst="roundRect">
            <a:avLst/>
          </a:prstGeom>
          <a:solidFill>
            <a:srgbClr val="17B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POST PROCEDURE</a:t>
            </a:r>
          </a:p>
        </p:txBody>
      </p:sp>
      <p:cxnSp>
        <p:nvCxnSpPr>
          <p:cNvPr id="4" name="Straight Connector 3"/>
          <p:cNvCxnSpPr/>
          <p:nvPr/>
        </p:nvCxnSpPr>
        <p:spPr>
          <a:xfrm>
            <a:off x="0" y="99643"/>
            <a:ext cx="10058400" cy="0"/>
          </a:xfrm>
          <a:prstGeom prst="line">
            <a:avLst/>
          </a:prstGeom>
          <a:ln w="381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0" y="-81026"/>
            <a:ext cx="10058400" cy="6497924"/>
            <a:chOff x="0" y="619255"/>
            <a:chExt cx="10058400" cy="6497924"/>
          </a:xfrm>
        </p:grpSpPr>
        <p:pic>
          <p:nvPicPr>
            <p:cNvPr id="40" name="Picture 39" descr="cover.jpg"/>
            <p:cNvPicPr>
              <a:picLocks noChangeAspect="1"/>
            </p:cNvPicPr>
            <p:nvPr/>
          </p:nvPicPr>
          <p:blipFill rotWithShape="1">
            <a:blip r:embed="rId2" cstate="print">
              <a:extLst>
                <a:ext uri="{28A0092B-C50C-407E-A947-70E740481C1C}">
                  <a14:useLocalDpi xmlns:a14="http://schemas.microsoft.com/office/drawing/2010/main" val="0"/>
                </a:ext>
              </a:extLst>
            </a:blip>
            <a:srcRect t="7726"/>
            <a:stretch/>
          </p:blipFill>
          <p:spPr>
            <a:xfrm>
              <a:off x="0" y="619255"/>
              <a:ext cx="10058400" cy="6497924"/>
            </a:xfrm>
            <a:prstGeom prst="rect">
              <a:avLst/>
            </a:prstGeom>
          </p:spPr>
        </p:pic>
        <p:pic>
          <p:nvPicPr>
            <p:cNvPr id="41" name="Picture 40" descr="Sonata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31" y="4873821"/>
              <a:ext cx="2573236" cy="1155847"/>
            </a:xfrm>
            <a:prstGeom prst="rect">
              <a:avLst/>
            </a:prstGeom>
          </p:spPr>
        </p:pic>
        <p:sp>
          <p:nvSpPr>
            <p:cNvPr id="42" name="Subtitle 2"/>
            <p:cNvSpPr txBox="1">
              <a:spLocks/>
            </p:cNvSpPr>
            <p:nvPr/>
          </p:nvSpPr>
          <p:spPr>
            <a:xfrm>
              <a:off x="3372258" y="4872689"/>
              <a:ext cx="5817741" cy="6676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bg1"/>
                  </a:solidFill>
                </a:rPr>
                <a:t>Sonata System for Sonography-Guided </a:t>
              </a:r>
              <a:br>
                <a:rPr lang="en-US" sz="2200" dirty="0">
                  <a:solidFill>
                    <a:schemeClr val="bg1"/>
                  </a:solidFill>
                </a:rPr>
              </a:br>
              <a:r>
                <a:rPr lang="en-US" sz="2200" dirty="0">
                  <a:solidFill>
                    <a:schemeClr val="bg1"/>
                  </a:solidFill>
                </a:rPr>
                <a:t>Transcervical Fibroid Ablation</a:t>
              </a:r>
            </a:p>
          </p:txBody>
        </p:sp>
        <p:sp>
          <p:nvSpPr>
            <p:cNvPr id="43" name="Subtitle 2"/>
            <p:cNvSpPr txBox="1">
              <a:spLocks/>
            </p:cNvSpPr>
            <p:nvPr/>
          </p:nvSpPr>
          <p:spPr>
            <a:xfrm>
              <a:off x="3634618" y="1756102"/>
              <a:ext cx="5817741" cy="6676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5400" b="1" dirty="0">
                  <a:solidFill>
                    <a:schemeClr val="bg1"/>
                  </a:solidFill>
                </a:rPr>
                <a:t>QUICK </a:t>
              </a:r>
              <a:br>
                <a:rPr lang="en-US" sz="5400" b="1" dirty="0">
                  <a:solidFill>
                    <a:schemeClr val="bg1"/>
                  </a:solidFill>
                </a:rPr>
              </a:br>
              <a:r>
                <a:rPr lang="en-US" sz="5400" b="1" dirty="0">
                  <a:solidFill>
                    <a:schemeClr val="bg1"/>
                  </a:solidFill>
                </a:rPr>
                <a:t>REFERENCE </a:t>
              </a:r>
              <a:br>
                <a:rPr lang="en-US" sz="5400" b="1" dirty="0">
                  <a:solidFill>
                    <a:schemeClr val="bg1"/>
                  </a:solidFill>
                </a:rPr>
              </a:br>
              <a:r>
                <a:rPr lang="en-US" sz="5400" b="1" dirty="0">
                  <a:solidFill>
                    <a:schemeClr val="bg1"/>
                  </a:solidFill>
                </a:rPr>
                <a:t>GUIDE</a:t>
              </a: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9668" y="6160300"/>
              <a:ext cx="2360110" cy="426770"/>
            </a:xfrm>
            <a:prstGeom prst="rect">
              <a:avLst/>
            </a:prstGeom>
          </p:spPr>
        </p:pic>
      </p:grpSp>
      <p:sp>
        <p:nvSpPr>
          <p:cNvPr id="18" name="TextBox 17"/>
          <p:cNvSpPr txBox="1"/>
          <p:nvPr/>
        </p:nvSpPr>
        <p:spPr>
          <a:xfrm>
            <a:off x="761432" y="5733715"/>
            <a:ext cx="4027269" cy="461665"/>
          </a:xfrm>
          <a:prstGeom prst="rect">
            <a:avLst/>
          </a:prstGeom>
          <a:noFill/>
        </p:spPr>
        <p:txBody>
          <a:bodyPr wrap="square" rtlCol="0">
            <a:spAutoFit/>
          </a:bodyPr>
          <a:lstStyle/>
          <a:p>
            <a:r>
              <a:rPr lang="en-US" sz="1200" i="1" dirty="0">
                <a:solidFill>
                  <a:schemeClr val="bg1">
                    <a:lumMod val="50000"/>
                  </a:schemeClr>
                </a:solidFill>
              </a:rPr>
              <a:t>Refer to the Sonata System Manual </a:t>
            </a:r>
            <a:br>
              <a:rPr lang="en-US" sz="1200" i="1" dirty="0">
                <a:solidFill>
                  <a:schemeClr val="bg1">
                    <a:lumMod val="50000"/>
                  </a:schemeClr>
                </a:solidFill>
              </a:rPr>
            </a:br>
            <a:r>
              <a:rPr lang="en-US" sz="1200" i="1" dirty="0">
                <a:solidFill>
                  <a:schemeClr val="bg1">
                    <a:lumMod val="50000"/>
                  </a:schemeClr>
                </a:solidFill>
              </a:rPr>
              <a:t>for complete operating instructions.</a:t>
            </a: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710" y="5775825"/>
            <a:ext cx="439534" cy="419555"/>
          </a:xfrm>
          <a:prstGeom prst="rect">
            <a:avLst/>
          </a:prstGeom>
        </p:spPr>
      </p:pic>
      <p:sp>
        <p:nvSpPr>
          <p:cNvPr id="20" name="Oval 19"/>
          <p:cNvSpPr/>
          <p:nvPr/>
        </p:nvSpPr>
        <p:spPr>
          <a:xfrm>
            <a:off x="9554632" y="101600"/>
            <a:ext cx="275167" cy="2751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46829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9"/>
          <p:cNvGraphicFramePr>
            <a:graphicFrameLocks/>
          </p:cNvGraphicFramePr>
          <p:nvPr>
            <p:extLst>
              <p:ext uri="{D42A27DB-BD31-4B8C-83A1-F6EECF244321}">
                <p14:modId xmlns:p14="http://schemas.microsoft.com/office/powerpoint/2010/main" val="2967005488"/>
              </p:ext>
            </p:extLst>
          </p:nvPr>
        </p:nvGraphicFramePr>
        <p:xfrm>
          <a:off x="202145" y="203597"/>
          <a:ext cx="9633789" cy="5117340"/>
        </p:xfrm>
        <a:graphic>
          <a:graphicData uri="http://schemas.openxmlformats.org/drawingml/2006/table">
            <a:tbl>
              <a:tblPr firstRow="1" bandRow="1">
                <a:tableStyleId>{5C22544A-7EE6-4342-B048-85BDC9FD1C3A}</a:tableStyleId>
              </a:tblPr>
              <a:tblGrid>
                <a:gridCol w="3246179">
                  <a:extLst>
                    <a:ext uri="{9D8B030D-6E8A-4147-A177-3AD203B41FA5}">
                      <a16:colId xmlns:a16="http://schemas.microsoft.com/office/drawing/2014/main" val="3510876665"/>
                    </a:ext>
                  </a:extLst>
                </a:gridCol>
                <a:gridCol w="2129203">
                  <a:extLst>
                    <a:ext uri="{9D8B030D-6E8A-4147-A177-3AD203B41FA5}">
                      <a16:colId xmlns:a16="http://schemas.microsoft.com/office/drawing/2014/main" val="3398203673"/>
                    </a:ext>
                  </a:extLst>
                </a:gridCol>
                <a:gridCol w="4258407">
                  <a:extLst>
                    <a:ext uri="{9D8B030D-6E8A-4147-A177-3AD203B41FA5}">
                      <a16:colId xmlns:a16="http://schemas.microsoft.com/office/drawing/2014/main" val="2964846882"/>
                    </a:ext>
                  </a:extLst>
                </a:gridCol>
              </a:tblGrid>
              <a:tr h="284841">
                <a:tc>
                  <a:txBody>
                    <a:bodyPr/>
                    <a:lstStyle/>
                    <a:p>
                      <a:pPr marL="0" marR="0" algn="ctr">
                        <a:lnSpc>
                          <a:spcPct val="107000"/>
                        </a:lnSpc>
                        <a:spcBef>
                          <a:spcPts val="0"/>
                        </a:spcBef>
                        <a:spcAft>
                          <a:spcPts val="0"/>
                        </a:spcAft>
                      </a:pP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Problem</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4B83"/>
                    </a:solidFill>
                  </a:tcPr>
                </a:tc>
                <a:tc gridSpan="2">
                  <a:txBody>
                    <a:bodyPr/>
                    <a:lstStyle/>
                    <a:p>
                      <a:pPr marL="0" marR="0" algn="ctr">
                        <a:lnSpc>
                          <a:spcPct val="107000"/>
                        </a:lnSpc>
                        <a:spcBef>
                          <a:spcPts val="0"/>
                        </a:spcBef>
                        <a:spcAft>
                          <a:spcPts val="0"/>
                        </a:spcAft>
                      </a:pP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Troubleshooting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4B83"/>
                    </a:solidFill>
                  </a:tcPr>
                </a:tc>
                <a:tc hMerge="1">
                  <a:txBody>
                    <a:bodyPr/>
                    <a:lstStyle/>
                    <a:p>
                      <a:endParaRPr lang="en-US"/>
                    </a:p>
                  </a:txBody>
                  <a:tcPr/>
                </a:tc>
                <a:extLst>
                  <a:ext uri="{0D108BD9-81ED-4DB2-BD59-A6C34878D82A}">
                    <a16:rowId xmlns:a16="http://schemas.microsoft.com/office/drawing/2014/main" val="417274148"/>
                  </a:ext>
                </a:extLst>
              </a:tr>
              <a:tr h="1713556">
                <a:tc>
                  <a:txBody>
                    <a:bodyPr/>
                    <a:lstStyle/>
                    <a:p>
                      <a:pPr algn="ctr">
                        <a:lnSpc>
                          <a:spcPct val="150000"/>
                        </a:lnSpc>
                      </a:pPr>
                      <a:endParaRPr lang="en-US" sz="1400" b="1" dirty="0"/>
                    </a:p>
                    <a:p>
                      <a:pPr algn="ctr">
                        <a:lnSpc>
                          <a:spcPct val="150000"/>
                        </a:lnSpc>
                      </a:pPr>
                      <a:r>
                        <a:rPr lang="en-US" sz="1600" b="1" dirty="0"/>
                        <a:t>Unable to Enter New Patient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l">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228600" marR="0" indent="-228600" algn="l">
                        <a:lnSpc>
                          <a:spcPct val="107000"/>
                        </a:lnSpc>
                        <a:spcBef>
                          <a:spcPts val="0"/>
                        </a:spcBef>
                        <a:spcAft>
                          <a:spcPts val="0"/>
                        </a:spcAft>
                        <a:buFont typeface="+mj-lt"/>
                        <a:buAutoNum type="arabicPeriod"/>
                      </a:pPr>
                      <a:r>
                        <a:rPr lang="en-US" sz="1400" b="0" dirty="0">
                          <a:effectLst/>
                          <a:latin typeface="Calibri" panose="020F0502020204030204" pitchFamily="34" charset="0"/>
                          <a:ea typeface="Calibri" panose="020F0502020204030204" pitchFamily="34" charset="0"/>
                          <a:cs typeface="Times New Roman" panose="02020603050405020304" pitchFamily="18" charset="0"/>
                        </a:rPr>
                        <a:t>Click on the previously </a:t>
                      </a:r>
                      <a:br>
                        <a:rPr lang="en-US" sz="1400" b="0" dirty="0">
                          <a:effectLst/>
                          <a:latin typeface="Calibri" panose="020F0502020204030204" pitchFamily="34" charset="0"/>
                          <a:ea typeface="Calibri" panose="020F0502020204030204" pitchFamily="34" charset="0"/>
                          <a:cs typeface="Times New Roman" panose="02020603050405020304" pitchFamily="18" charset="0"/>
                        </a:rPr>
                      </a:br>
                      <a:r>
                        <a:rPr lang="en-US" sz="1400" b="0" dirty="0">
                          <a:effectLst/>
                          <a:latin typeface="Calibri" panose="020F0502020204030204" pitchFamily="34" charset="0"/>
                          <a:ea typeface="Calibri" panose="020F0502020204030204" pitchFamily="34" charset="0"/>
                          <a:cs typeface="Times New Roman" panose="02020603050405020304" pitchFamily="18" charset="0"/>
                        </a:rPr>
                        <a:t>entered patient name.</a:t>
                      </a:r>
                    </a:p>
                    <a:p>
                      <a:pPr marL="228600" marR="0" indent="-228600" algn="l">
                        <a:lnSpc>
                          <a:spcPct val="107000"/>
                        </a:lnSpc>
                        <a:spcBef>
                          <a:spcPts val="0"/>
                        </a:spcBef>
                        <a:spcAft>
                          <a:spcPts val="0"/>
                        </a:spcAft>
                        <a:buFont typeface="+mj-lt"/>
                        <a:buAutoNum type="arabicPeriod"/>
                      </a:pP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7000"/>
                        </a:lnSpc>
                        <a:spcBef>
                          <a:spcPts val="0"/>
                        </a:spcBef>
                        <a:spcAft>
                          <a:spcPts val="0"/>
                        </a:spcAft>
                        <a:buClrTx/>
                        <a:buSzTx/>
                        <a:buFont typeface="+mj-lt"/>
                        <a:buAutoNum type="arabicPeriod"/>
                        <a:tabLst/>
                        <a:defRPr/>
                      </a:pPr>
                      <a:r>
                        <a:rPr lang="en-US" sz="1400" b="0" dirty="0">
                          <a:effectLst/>
                          <a:latin typeface="Calibri" panose="020F0502020204030204" pitchFamily="34" charset="0"/>
                          <a:ea typeface="Calibri" panose="020F0502020204030204" pitchFamily="34" charset="0"/>
                          <a:cs typeface="Times New Roman" panose="02020603050405020304" pitchFamily="18" charset="0"/>
                        </a:rPr>
                        <a:t>Choose “New Patient” button.</a:t>
                      </a:r>
                    </a:p>
                    <a:p>
                      <a:pPr marL="228600" marR="0" indent="-228600" algn="l">
                        <a:lnSpc>
                          <a:spcPct val="107000"/>
                        </a:lnSpc>
                        <a:spcBef>
                          <a:spcPts val="0"/>
                        </a:spcBef>
                        <a:spcAft>
                          <a:spcPts val="0"/>
                        </a:spcAft>
                        <a:buFont typeface="+mj-lt"/>
                        <a:buAutoNum type="arabicPeriod"/>
                      </a:pP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182880" marR="219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963778216"/>
                  </a:ext>
                </a:extLst>
              </a:tr>
              <a:tr h="388729">
                <a:tc rowSpan="3">
                  <a:txBody>
                    <a:bodyPr/>
                    <a:lstStyle/>
                    <a:p>
                      <a:pPr algn="ctr"/>
                      <a:br>
                        <a:rPr lang="en-US" sz="1400" b="1" dirty="0"/>
                      </a:br>
                      <a:r>
                        <a:rPr lang="en-US" sz="1600" b="1" dirty="0"/>
                        <a:t> </a:t>
                      </a:r>
                    </a:p>
                    <a:p>
                      <a:pPr algn="l"/>
                      <a:r>
                        <a:rPr lang="en-US" sz="1400" b="1"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l">
                        <a:lnSpc>
                          <a:spcPct val="107000"/>
                        </a:lnSpc>
                        <a:spcBef>
                          <a:spcPts val="0"/>
                        </a:spcBef>
                        <a:spcAft>
                          <a:spcPts val="0"/>
                        </a:spcAft>
                        <a:buFontTx/>
                        <a:buNone/>
                      </a:pPr>
                      <a:br>
                        <a:rPr lang="en-US" sz="1200" b="1" dirty="0">
                          <a:effectLst/>
                          <a:latin typeface="Calibri" panose="020F0502020204030204" pitchFamily="34" charset="0"/>
                          <a:ea typeface="Calibri" panose="020F0502020204030204" pitchFamily="34" charset="0"/>
                          <a:cs typeface="Times New Roman" panose="02020603050405020304" pitchFamily="18" charset="0"/>
                        </a:rPr>
                      </a:b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182880" marR="219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283673029"/>
                  </a:ext>
                </a:extLst>
              </a:tr>
              <a:tr h="1372342">
                <a:tc vMerge="1">
                  <a:txBody>
                    <a:bodyPr/>
                    <a:lstStyle/>
                    <a:p>
                      <a:endParaRPr lang="en-US"/>
                    </a:p>
                  </a:txBody>
                  <a:tcPr/>
                </a:tc>
                <a:tc>
                  <a:txBody>
                    <a:bodyPr/>
                    <a:lstStyle/>
                    <a:p>
                      <a:pPr marL="0" marR="0" lvl="0" indent="0" algn="ctr">
                        <a:lnSpc>
                          <a:spcPct val="150000"/>
                        </a:lnSpc>
                        <a:spcBef>
                          <a:spcPts val="1200"/>
                        </a:spcBef>
                        <a:spcAft>
                          <a:spcPts val="0"/>
                        </a:spcAft>
                        <a:buFontTx/>
                        <a:buNone/>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182880" marR="21928"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a:lnSpc>
                          <a:spcPct val="150000"/>
                        </a:lnSpc>
                        <a:spcBef>
                          <a:spcPts val="0"/>
                        </a:spcBef>
                        <a:spcAft>
                          <a:spcPts val="0"/>
                        </a:spcAft>
                        <a:buFont typeface="Arial" panose="020B0604020202020204" pitchFamily="34" charset="0"/>
                        <a:buNone/>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182880" marR="21928"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10688356"/>
                  </a:ext>
                </a:extLst>
              </a:tr>
              <a:tr h="1346531">
                <a:tc vMerge="1">
                  <a:txBody>
                    <a:bodyPr/>
                    <a:lstStyle/>
                    <a:p>
                      <a:pPr algn="ct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lvl="0" indent="0" algn="l" defTabSz="1005840" rtl="0" eaLnBrk="1" fontAlgn="auto" latinLnBrk="0" hangingPunct="1">
                        <a:lnSpc>
                          <a:spcPct val="100000"/>
                        </a:lnSpc>
                        <a:spcBef>
                          <a:spcPts val="0"/>
                        </a:spcBef>
                        <a:spcAft>
                          <a:spcPts val="0"/>
                        </a:spcAft>
                        <a:buClrTx/>
                        <a:buSzTx/>
                        <a:buFontTx/>
                        <a:buNone/>
                        <a:tabLst/>
                        <a:defRPr/>
                      </a:pPr>
                      <a:endParaRPr lang="en-US"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005840" rtl="0" eaLnBrk="1" fontAlgn="auto" latinLnBrk="0" hangingPunct="1">
                        <a:lnSpc>
                          <a:spcPct val="100000"/>
                        </a:lnSpc>
                        <a:spcBef>
                          <a:spcPts val="0"/>
                        </a:spcBef>
                        <a:spcAft>
                          <a:spcPts val="0"/>
                        </a:spcAft>
                        <a:buClrTx/>
                        <a:buSzTx/>
                        <a:buFontTx/>
                        <a:buNone/>
                        <a:tabLst/>
                        <a:defRPr/>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00584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82880" marR="219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711838338"/>
                  </a:ext>
                </a:extLst>
              </a:tr>
            </a:tbl>
          </a:graphicData>
        </a:graphic>
      </p:graphicFrame>
      <p:grpSp>
        <p:nvGrpSpPr>
          <p:cNvPr id="5" name="Group 4"/>
          <p:cNvGrpSpPr/>
          <p:nvPr/>
        </p:nvGrpSpPr>
        <p:grpSpPr>
          <a:xfrm>
            <a:off x="6262151" y="741891"/>
            <a:ext cx="1125105" cy="1163906"/>
            <a:chOff x="5364593" y="643350"/>
            <a:chExt cx="1102832" cy="112467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593" y="643350"/>
              <a:ext cx="1102832" cy="1124670"/>
            </a:xfrm>
            <a:prstGeom prst="rect">
              <a:avLst/>
            </a:prstGeom>
            <a:ln w="19050">
              <a:solidFill>
                <a:schemeClr val="bg1">
                  <a:lumMod val="65000"/>
                </a:schemeClr>
              </a:solidFill>
            </a:ln>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359" y="964230"/>
              <a:ext cx="638460" cy="178308"/>
            </a:xfrm>
            <a:prstGeom prst="rect">
              <a:avLst/>
            </a:prstGeom>
          </p:spPr>
        </p:pic>
      </p:grpSp>
      <p:sp>
        <p:nvSpPr>
          <p:cNvPr id="2" name="Rectangle 1"/>
          <p:cNvSpPr/>
          <p:nvPr/>
        </p:nvSpPr>
        <p:spPr>
          <a:xfrm>
            <a:off x="0" y="5486400"/>
            <a:ext cx="10058400" cy="914400"/>
          </a:xfrm>
          <a:prstGeom prst="rect">
            <a:avLst/>
          </a:prstGeom>
          <a:solidFill>
            <a:srgbClr val="4F4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05" y="5606927"/>
            <a:ext cx="1348336" cy="608678"/>
          </a:xfrm>
          <a:prstGeom prst="rect">
            <a:avLst/>
          </a:prstGeom>
        </p:spPr>
      </p:pic>
      <p:sp>
        <p:nvSpPr>
          <p:cNvPr id="42" name="TextBox 41"/>
          <p:cNvSpPr txBox="1"/>
          <p:nvPr/>
        </p:nvSpPr>
        <p:spPr>
          <a:xfrm>
            <a:off x="1627841" y="5669280"/>
            <a:ext cx="8311657" cy="553998"/>
          </a:xfrm>
          <a:prstGeom prst="rect">
            <a:avLst/>
          </a:prstGeom>
          <a:noFill/>
        </p:spPr>
        <p:txBody>
          <a:bodyPr wrap="square" rtlCol="0">
            <a:spAutoFit/>
          </a:bodyPr>
          <a:lstStyle/>
          <a:p>
            <a:pPr algn="ctr"/>
            <a:r>
              <a:rPr lang="en-US" sz="3000" b="1" dirty="0">
                <a:solidFill>
                  <a:schemeClr val="bg1"/>
                </a:solidFill>
              </a:rPr>
              <a:t>QUICK REFERENCE GUIDE  | TROUBLESHOOTING</a:t>
            </a:r>
            <a:endParaRPr lang="en-US" sz="3000" dirty="0">
              <a:solidFill>
                <a:schemeClr val="bg1"/>
              </a:solidFill>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1480" y="741891"/>
            <a:ext cx="1194175" cy="1151977"/>
          </a:xfrm>
          <a:prstGeom prst="rect">
            <a:avLst/>
          </a:prstGeom>
          <a:ln w="28575">
            <a:solidFill>
              <a:schemeClr val="bg1">
                <a:lumMod val="65000"/>
              </a:schemeClr>
            </a:solidFill>
          </a:ln>
        </p:spPr>
      </p:pic>
      <p:pic>
        <p:nvPicPr>
          <p:cNvPr id="35" name="Picture 34"/>
          <p:cNvPicPr>
            <a:picLocks noChangeAspect="1"/>
          </p:cNvPicPr>
          <p:nvPr/>
        </p:nvPicPr>
        <p:blipFill rotWithShape="1">
          <a:blip r:embed="rId6" cstate="print">
            <a:extLst>
              <a:ext uri="{28A0092B-C50C-407E-A947-70E740481C1C}">
                <a14:useLocalDpi xmlns:a14="http://schemas.microsoft.com/office/drawing/2010/main" val="0"/>
              </a:ext>
            </a:extLst>
          </a:blip>
          <a:srcRect l="13099" t="33675" r="39553" b="14089"/>
          <a:stretch/>
        </p:blipFill>
        <p:spPr>
          <a:xfrm>
            <a:off x="7709639" y="3112848"/>
            <a:ext cx="1886570" cy="1388928"/>
          </a:xfrm>
          <a:prstGeom prst="rect">
            <a:avLst/>
          </a:prstGeom>
          <a:ln w="9525">
            <a:solidFill>
              <a:schemeClr val="tx1"/>
            </a:solidFill>
          </a:ln>
        </p:spPr>
      </p:pic>
      <p:sp>
        <p:nvSpPr>
          <p:cNvPr id="14" name="Rectangle: Rounded Corners 13"/>
          <p:cNvSpPr/>
          <p:nvPr/>
        </p:nvSpPr>
        <p:spPr>
          <a:xfrm>
            <a:off x="6270859" y="1017012"/>
            <a:ext cx="809209" cy="279191"/>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rotWithShape="1">
          <a:blip r:embed="rId7" cstate="print">
            <a:extLst>
              <a:ext uri="{28A0092B-C50C-407E-A947-70E740481C1C}">
                <a14:useLocalDpi xmlns:a14="http://schemas.microsoft.com/office/drawing/2010/main" val="0"/>
              </a:ext>
            </a:extLst>
          </a:blip>
          <a:srcRect t="1" r="12900" b="4741"/>
          <a:stretch/>
        </p:blipFill>
        <p:spPr>
          <a:xfrm>
            <a:off x="3565071" y="3119652"/>
            <a:ext cx="1894115" cy="1382420"/>
          </a:xfrm>
          <a:prstGeom prst="rect">
            <a:avLst/>
          </a:prstGeom>
          <a:ln w="9525">
            <a:solidFill>
              <a:schemeClr val="tx1"/>
            </a:solidFill>
          </a:ln>
        </p:spPr>
      </p:pic>
      <p:pic>
        <p:nvPicPr>
          <p:cNvPr id="39" name="Picture 38"/>
          <p:cNvPicPr>
            <a:picLocks noChangeAspect="1"/>
          </p:cNvPicPr>
          <p:nvPr/>
        </p:nvPicPr>
        <p:blipFill rotWithShape="1">
          <a:blip r:embed="rId8" cstate="print">
            <a:extLst>
              <a:ext uri="{28A0092B-C50C-407E-A947-70E740481C1C}">
                <a14:useLocalDpi xmlns:a14="http://schemas.microsoft.com/office/drawing/2010/main" val="0"/>
              </a:ext>
            </a:extLst>
          </a:blip>
          <a:srcRect l="22727" t="9651" r="3353" b="10875"/>
          <a:stretch/>
        </p:blipFill>
        <p:spPr>
          <a:xfrm>
            <a:off x="5615534" y="3112847"/>
            <a:ext cx="1935827" cy="1388929"/>
          </a:xfrm>
          <a:prstGeom prst="rect">
            <a:avLst/>
          </a:prstGeom>
          <a:ln w="9525">
            <a:solidFill>
              <a:schemeClr val="tx1"/>
            </a:solidFill>
          </a:ln>
        </p:spPr>
      </p:pic>
      <p:sp>
        <p:nvSpPr>
          <p:cNvPr id="16" name="TextBox 15"/>
          <p:cNvSpPr txBox="1"/>
          <p:nvPr/>
        </p:nvSpPr>
        <p:spPr>
          <a:xfrm>
            <a:off x="7637418" y="4506563"/>
            <a:ext cx="2046514" cy="461665"/>
          </a:xfrm>
          <a:prstGeom prst="rect">
            <a:avLst/>
          </a:prstGeom>
          <a:noFill/>
        </p:spPr>
        <p:txBody>
          <a:bodyPr wrap="square" rtlCol="0">
            <a:spAutoFit/>
          </a:bodyPr>
          <a:lstStyle/>
          <a:p>
            <a:pPr algn="ctr"/>
            <a:r>
              <a:rPr lang="en-US" sz="1200" dirty="0"/>
              <a:t>Ultrasound Console </a:t>
            </a:r>
            <a:br>
              <a:rPr lang="en-US" sz="1200" dirty="0"/>
            </a:br>
            <a:r>
              <a:rPr lang="en-US" sz="1200" dirty="0"/>
              <a:t>Connection to RF Generator</a:t>
            </a:r>
          </a:p>
        </p:txBody>
      </p:sp>
      <p:sp>
        <p:nvSpPr>
          <p:cNvPr id="17" name="TextBox 16"/>
          <p:cNvSpPr txBox="1"/>
          <p:nvPr/>
        </p:nvSpPr>
        <p:spPr>
          <a:xfrm>
            <a:off x="3486940" y="4528388"/>
            <a:ext cx="2067379" cy="461665"/>
          </a:xfrm>
          <a:prstGeom prst="rect">
            <a:avLst/>
          </a:prstGeom>
          <a:noFill/>
        </p:spPr>
        <p:txBody>
          <a:bodyPr wrap="square" rtlCol="0">
            <a:spAutoFit/>
          </a:bodyPr>
          <a:lstStyle/>
          <a:p>
            <a:pPr algn="ctr"/>
            <a:r>
              <a:rPr lang="en-US" sz="1200" dirty="0"/>
              <a:t>Dispersive Electrode Connections to RF Generator</a:t>
            </a:r>
          </a:p>
        </p:txBody>
      </p:sp>
      <p:sp>
        <p:nvSpPr>
          <p:cNvPr id="19" name="TextBox 18"/>
          <p:cNvSpPr txBox="1"/>
          <p:nvPr/>
        </p:nvSpPr>
        <p:spPr>
          <a:xfrm>
            <a:off x="5554319" y="4528388"/>
            <a:ext cx="2083099" cy="461665"/>
          </a:xfrm>
          <a:prstGeom prst="rect">
            <a:avLst/>
          </a:prstGeom>
          <a:noFill/>
        </p:spPr>
        <p:txBody>
          <a:bodyPr wrap="square" rtlCol="0">
            <a:spAutoFit/>
          </a:bodyPr>
          <a:lstStyle/>
          <a:p>
            <a:pPr algn="ctr"/>
            <a:r>
              <a:rPr lang="en-US" sz="1200" dirty="0"/>
              <a:t>RFA Handpiece </a:t>
            </a:r>
            <a:br>
              <a:rPr lang="en-US" sz="1200" dirty="0"/>
            </a:br>
            <a:r>
              <a:rPr lang="en-US" sz="1200" dirty="0"/>
              <a:t>Connection to RF Generator</a:t>
            </a:r>
          </a:p>
        </p:txBody>
      </p:sp>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6332" y="2785850"/>
            <a:ext cx="1099156" cy="2437119"/>
          </a:xfrm>
          <a:prstGeom prst="rect">
            <a:avLst/>
          </a:prstGeom>
          <a:ln w="12700">
            <a:solidFill>
              <a:schemeClr val="bg1">
                <a:lumMod val="65000"/>
              </a:schemeClr>
            </a:solidFill>
          </a:ln>
        </p:spPr>
      </p:pic>
      <p:sp>
        <p:nvSpPr>
          <p:cNvPr id="47" name="Rectangle: Rounded Corners 46"/>
          <p:cNvSpPr/>
          <p:nvPr/>
        </p:nvSpPr>
        <p:spPr>
          <a:xfrm>
            <a:off x="8003177" y="1238385"/>
            <a:ext cx="923834" cy="242073"/>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496239" y="2311996"/>
            <a:ext cx="6342858" cy="523220"/>
          </a:xfrm>
          <a:prstGeom prst="rect">
            <a:avLst/>
          </a:prstGeom>
          <a:noFill/>
        </p:spPr>
        <p:txBody>
          <a:bodyPr wrap="square" rtlCol="0">
            <a:spAutoFit/>
          </a:bodyPr>
          <a:lstStyle/>
          <a:p>
            <a:r>
              <a:rPr lang="en-US" sz="1400" dirty="0">
                <a:latin typeface="Calibri" panose="020F0502020204030204" pitchFamily="34" charset="0"/>
                <a:ea typeface="Calibri" panose="020F0502020204030204" pitchFamily="34" charset="0"/>
                <a:cs typeface="Times New Roman" panose="02020603050405020304" pitchFamily="18" charset="0"/>
              </a:rPr>
              <a:t>If a Component Connection Indicator is blinking, check the connections of the component(s) displayed.</a:t>
            </a:r>
            <a:endParaRPr lang="en-US" sz="1400" dirty="0"/>
          </a:p>
        </p:txBody>
      </p:sp>
      <p:sp>
        <p:nvSpPr>
          <p:cNvPr id="9" name="TextBox 8"/>
          <p:cNvSpPr txBox="1"/>
          <p:nvPr/>
        </p:nvSpPr>
        <p:spPr>
          <a:xfrm>
            <a:off x="279505" y="2189722"/>
            <a:ext cx="3091560" cy="584775"/>
          </a:xfrm>
          <a:prstGeom prst="rect">
            <a:avLst/>
          </a:prstGeom>
          <a:noFill/>
        </p:spPr>
        <p:txBody>
          <a:bodyPr wrap="square" rtlCol="0">
            <a:spAutoFit/>
          </a:bodyPr>
          <a:lstStyle/>
          <a:p>
            <a:pPr algn="ctr"/>
            <a:r>
              <a:rPr lang="en-US" sz="1600" b="1" dirty="0"/>
              <a:t>Component Connection Indicators</a:t>
            </a:r>
            <a:br>
              <a:rPr lang="en-US" sz="1600" b="1" dirty="0"/>
            </a:br>
            <a:r>
              <a:rPr lang="en-US" sz="1600" b="1" dirty="0"/>
              <a:t>are Blinking</a:t>
            </a:r>
            <a:endParaRPr lang="en-US" sz="1600" dirty="0"/>
          </a:p>
        </p:txBody>
      </p:sp>
      <p:sp>
        <p:nvSpPr>
          <p:cNvPr id="33" name="Rectangle: Rounded Corners 32"/>
          <p:cNvSpPr/>
          <p:nvPr/>
        </p:nvSpPr>
        <p:spPr>
          <a:xfrm>
            <a:off x="6667668" y="6368809"/>
            <a:ext cx="1733960" cy="487003"/>
          </a:xfrm>
          <a:prstGeom prst="roundRect">
            <a:avLst/>
          </a:prstGeom>
          <a:solidFill>
            <a:srgbClr val="4F4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TROUBLESHOOTING</a:t>
            </a:r>
          </a:p>
        </p:txBody>
      </p:sp>
      <p:sp>
        <p:nvSpPr>
          <p:cNvPr id="22" name="Arrow: Down 21">
            <a:extLst>
              <a:ext uri="{FF2B5EF4-FFF2-40B4-BE49-F238E27FC236}">
                <a16:creationId xmlns:a16="http://schemas.microsoft.com/office/drawing/2014/main" id="{17ED171C-5313-4727-ADA4-79DB5AF41EC9}"/>
              </a:ext>
            </a:extLst>
          </p:cNvPr>
          <p:cNvSpPr/>
          <p:nvPr/>
        </p:nvSpPr>
        <p:spPr>
          <a:xfrm>
            <a:off x="8382919" y="3147683"/>
            <a:ext cx="251296" cy="347472"/>
          </a:xfrm>
          <a:prstGeom prst="downArrow">
            <a:avLst/>
          </a:prstGeom>
          <a:solidFill>
            <a:srgbClr val="00B0F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3249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97972"/>
            <a:ext cx="10058400" cy="914400"/>
          </a:xfrm>
          <a:prstGeom prst="rect">
            <a:avLst/>
          </a:prstGeom>
          <a:solidFill>
            <a:srgbClr val="4F4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505" y="5606927"/>
            <a:ext cx="1348336" cy="608678"/>
          </a:xfrm>
          <a:prstGeom prst="rect">
            <a:avLst/>
          </a:prstGeom>
        </p:spPr>
      </p:pic>
      <p:sp>
        <p:nvSpPr>
          <p:cNvPr id="42" name="TextBox 41"/>
          <p:cNvSpPr txBox="1"/>
          <p:nvPr/>
        </p:nvSpPr>
        <p:spPr>
          <a:xfrm>
            <a:off x="1627841" y="5669280"/>
            <a:ext cx="8311657" cy="553998"/>
          </a:xfrm>
          <a:prstGeom prst="rect">
            <a:avLst/>
          </a:prstGeom>
          <a:noFill/>
        </p:spPr>
        <p:txBody>
          <a:bodyPr wrap="square" rtlCol="0">
            <a:spAutoFit/>
          </a:bodyPr>
          <a:lstStyle/>
          <a:p>
            <a:pPr algn="ctr"/>
            <a:r>
              <a:rPr lang="en-US" sz="3000" b="1" dirty="0">
                <a:solidFill>
                  <a:schemeClr val="bg1"/>
                </a:solidFill>
              </a:rPr>
              <a:t>QUICK REFERENCE GUIDE  | TROUBLESHOOTING</a:t>
            </a:r>
            <a:endParaRPr lang="en-US" sz="3000" dirty="0">
              <a:solidFill>
                <a:schemeClr val="bg1"/>
              </a:solidFill>
            </a:endParaRPr>
          </a:p>
        </p:txBody>
      </p:sp>
      <p:graphicFrame>
        <p:nvGraphicFramePr>
          <p:cNvPr id="8" name="Content Placeholder 9"/>
          <p:cNvGraphicFramePr>
            <a:graphicFrameLocks/>
          </p:cNvGraphicFramePr>
          <p:nvPr>
            <p:extLst>
              <p:ext uri="{D42A27DB-BD31-4B8C-83A1-F6EECF244321}">
                <p14:modId xmlns:p14="http://schemas.microsoft.com/office/powerpoint/2010/main" val="2130102363"/>
              </p:ext>
            </p:extLst>
          </p:nvPr>
        </p:nvGraphicFramePr>
        <p:xfrm>
          <a:off x="212305" y="303194"/>
          <a:ext cx="9633789" cy="5059950"/>
        </p:xfrm>
        <a:graphic>
          <a:graphicData uri="http://schemas.openxmlformats.org/drawingml/2006/table">
            <a:tbl>
              <a:tblPr firstRow="1" bandRow="1">
                <a:tableStyleId>{5C22544A-7EE6-4342-B048-85BDC9FD1C3A}</a:tableStyleId>
              </a:tblPr>
              <a:tblGrid>
                <a:gridCol w="3246179">
                  <a:extLst>
                    <a:ext uri="{9D8B030D-6E8A-4147-A177-3AD203B41FA5}">
                      <a16:colId xmlns:a16="http://schemas.microsoft.com/office/drawing/2014/main" val="3510876665"/>
                    </a:ext>
                  </a:extLst>
                </a:gridCol>
                <a:gridCol w="6387610">
                  <a:extLst>
                    <a:ext uri="{9D8B030D-6E8A-4147-A177-3AD203B41FA5}">
                      <a16:colId xmlns:a16="http://schemas.microsoft.com/office/drawing/2014/main" val="3398203673"/>
                    </a:ext>
                  </a:extLst>
                </a:gridCol>
              </a:tblGrid>
              <a:tr h="283886">
                <a:tc>
                  <a:txBody>
                    <a:bodyPr/>
                    <a:lstStyle/>
                    <a:p>
                      <a:pPr marL="0" marR="0" algn="ctr">
                        <a:lnSpc>
                          <a:spcPct val="107000"/>
                        </a:lnSpc>
                        <a:spcBef>
                          <a:spcPts val="0"/>
                        </a:spcBef>
                        <a:spcAft>
                          <a:spcPts val="0"/>
                        </a:spcAft>
                      </a:pP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Problem</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4B83"/>
                    </a:solidFill>
                  </a:tcPr>
                </a:tc>
                <a:tc>
                  <a:txBody>
                    <a:bodyPr/>
                    <a:lstStyle/>
                    <a:p>
                      <a:pPr marL="0" marR="0" algn="ctr">
                        <a:lnSpc>
                          <a:spcPct val="107000"/>
                        </a:lnSpc>
                        <a:spcBef>
                          <a:spcPts val="0"/>
                        </a:spcBef>
                        <a:spcAft>
                          <a:spcPts val="0"/>
                        </a:spcAft>
                      </a:pP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Troubleshooting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F4B83"/>
                    </a:solidFill>
                  </a:tcPr>
                </a:tc>
                <a:extLst>
                  <a:ext uri="{0D108BD9-81ED-4DB2-BD59-A6C34878D82A}">
                    <a16:rowId xmlns:a16="http://schemas.microsoft.com/office/drawing/2014/main" val="417274148"/>
                  </a:ext>
                </a:extLst>
              </a:tr>
              <a:tr h="2388032">
                <a:tc>
                  <a:txBody>
                    <a:bodyPr/>
                    <a:lstStyle/>
                    <a:p>
                      <a:pPr marL="0" marR="0" lvl="0" indent="0" algn="l">
                        <a:lnSpc>
                          <a:spcPct val="100000"/>
                        </a:lnSpc>
                        <a:spcBef>
                          <a:spcPts val="0"/>
                        </a:spcBef>
                        <a:spcAft>
                          <a:spcPts val="0"/>
                        </a:spcAft>
                        <a:buFontTx/>
                        <a:buNone/>
                      </a:pPr>
                      <a:r>
                        <a:rPr lang="en-US" sz="1600" b="1" dirty="0">
                          <a:effectLst/>
                          <a:latin typeface="Calibri" panose="020F0502020204030204" pitchFamily="34" charset="0"/>
                          <a:ea typeface="Calibri" panose="020F0502020204030204" pitchFamily="34" charset="0"/>
                          <a:cs typeface="Times New Roman" panose="02020603050405020304" pitchFamily="18" charset="0"/>
                        </a:rPr>
                        <a:t>When attempting to “Click on Tip” the arrow does not change to a  “+”.  </a:t>
                      </a:r>
                    </a:p>
                    <a:p>
                      <a:pPr marL="0" marR="0" lvl="0" indent="0" algn="l">
                        <a:lnSpc>
                          <a:spcPct val="100000"/>
                        </a:lnSpc>
                        <a:spcBef>
                          <a:spcPts val="0"/>
                        </a:spcBef>
                        <a:spcAft>
                          <a:spcPts val="0"/>
                        </a:spcAft>
                        <a:buFontTx/>
                        <a:buNone/>
                      </a:pP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a:lnSpc>
                          <a:spcPct val="100000"/>
                        </a:lnSpc>
                        <a:spcBef>
                          <a:spcPts val="0"/>
                        </a:spcBef>
                        <a:spcAft>
                          <a:spcPts val="0"/>
                        </a:spcAft>
                        <a:buFontTx/>
                        <a:buNone/>
                      </a:pPr>
                      <a:r>
                        <a:rPr lang="en-US" sz="1400" b="0" dirty="0">
                          <a:effectLst/>
                          <a:latin typeface="Calibri" panose="020F0502020204030204" pitchFamily="34" charset="0"/>
                          <a:ea typeface="Calibri" panose="020F0502020204030204" pitchFamily="34" charset="0"/>
                          <a:cs typeface="Times New Roman" panose="02020603050405020304" pitchFamily="18" charset="0"/>
                        </a:rPr>
                        <a:t>(User hears an audible tone when clicking.)</a:t>
                      </a:r>
                    </a:p>
                    <a:p>
                      <a:pPr marL="0" marR="0" lvl="0" indent="0" algn="l">
                        <a:lnSpc>
                          <a:spcPct val="100000"/>
                        </a:lnSpc>
                        <a:spcBef>
                          <a:spcPts val="0"/>
                        </a:spcBef>
                        <a:spcAft>
                          <a:spcPts val="0"/>
                        </a:spcAft>
                        <a:buFontTx/>
                        <a:buNone/>
                      </a:pP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a:lnSpc>
                          <a:spcPct val="100000"/>
                        </a:lnSpc>
                        <a:spcBef>
                          <a:spcPts val="0"/>
                        </a:spcBef>
                        <a:spcAft>
                          <a:spcPts val="0"/>
                        </a:spcAft>
                        <a:buFontTx/>
                        <a:buNone/>
                      </a:pPr>
                      <a:endParaRPr lang="en-US" sz="1400" b="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pPr>
                      <a:endParaRPr 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171450" marR="0" lvl="0" indent="-1714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The Introducer Tip is out of range.</a:t>
                      </a:r>
                    </a:p>
                    <a:p>
                      <a:pPr marL="171450" marR="0" lvl="0" indent="-171450" algn="l">
                        <a:lnSpc>
                          <a:spcPct val="107000"/>
                        </a:lnSpc>
                        <a:spcBef>
                          <a:spcPts val="0"/>
                        </a:spcBef>
                        <a:spcAft>
                          <a:spcPts val="0"/>
                        </a:spcAft>
                        <a:buFont typeface="Arial" panose="020B0604020202020204" pitchFamily="34" charset="0"/>
                        <a:buChar char="•"/>
                      </a:pPr>
                      <a:r>
                        <a:rPr lang="en-US" sz="1400" b="0" dirty="0">
                          <a:effectLst/>
                          <a:latin typeface="Calibri" panose="020F0502020204030204" pitchFamily="34" charset="0"/>
                          <a:ea typeface="Calibri" panose="020F0502020204030204" pitchFamily="34" charset="0"/>
                          <a:cs typeface="Times New Roman" panose="02020603050405020304" pitchFamily="18" charset="0"/>
                        </a:rPr>
                        <a:t>Retract Introducer Tip to align</a:t>
                      </a:r>
                    </a:p>
                    <a:p>
                      <a:pPr marL="0" marR="0" lvl="0" indent="0" algn="l">
                        <a:lnSpc>
                          <a:spcPct val="107000"/>
                        </a:lnSpc>
                        <a:spcBef>
                          <a:spcPts val="0"/>
                        </a:spcBef>
                        <a:spcAft>
                          <a:spcPts val="0"/>
                        </a:spcAft>
                        <a:buFont typeface="Arial" panose="020B0604020202020204" pitchFamily="34" charset="0"/>
                        <a:buNone/>
                      </a:pPr>
                      <a:r>
                        <a:rPr lang="en-US" sz="1400" b="0" dirty="0">
                          <a:effectLst/>
                          <a:latin typeface="Calibri" panose="020F0502020204030204" pitchFamily="34" charset="0"/>
                          <a:ea typeface="Calibri" panose="020F0502020204030204" pitchFamily="34" charset="0"/>
                          <a:cs typeface="Times New Roman" panose="02020603050405020304" pitchFamily="18" charset="0"/>
                        </a:rPr>
                        <a:t>     with Introducer Tip Marker      .</a:t>
                      </a:r>
                    </a:p>
                    <a:p>
                      <a:pPr marL="0" marR="0" algn="l">
                        <a:lnSpc>
                          <a:spcPct val="107000"/>
                        </a:lnSpc>
                        <a:spcBef>
                          <a:spcPts val="0"/>
                        </a:spcBef>
                        <a:spcAft>
                          <a:spcPts val="0"/>
                        </a:spcAft>
                      </a:pPr>
                      <a:endParaRPr lang="en-US" sz="1200" b="0" dirty="0">
                        <a:effectLst/>
                        <a:latin typeface="Calibri" panose="020F0502020204030204" pitchFamily="34" charset="0"/>
                        <a:ea typeface="Calibri" panose="020F0502020204030204" pitchFamily="34" charset="0"/>
                        <a:cs typeface="Times New Roman" panose="02020603050405020304" pitchFamily="18" charset="0"/>
                      </a:endParaRPr>
                    </a:p>
                  </a:txBody>
                  <a:tcPr marL="182880" marR="219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3778216"/>
                  </a:ext>
                </a:extLst>
              </a:tr>
              <a:tr h="2388032">
                <a:tc>
                  <a:txBody>
                    <a:bodyPr/>
                    <a:lstStyle/>
                    <a:p>
                      <a:pPr algn="ctr"/>
                      <a:r>
                        <a:rPr lang="en-US" sz="1400" b="1"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a:lnSpc>
                          <a:spcPct val="107000"/>
                        </a:lnSpc>
                        <a:spcBef>
                          <a:spcPts val="0"/>
                        </a:spcBef>
                        <a:spcAft>
                          <a:spcPts val="0"/>
                        </a:spcAft>
                        <a:buFontTx/>
                        <a:buNone/>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171450">
                        <a:lnSpc>
                          <a:spcPct val="100000"/>
                        </a:lnSpc>
                        <a:buFont typeface="Arial" panose="020B0604020202020204" pitchFamily="34" charset="0"/>
                        <a:buChar char="•"/>
                      </a:pPr>
                      <a:r>
                        <a:rPr lang="en-US" sz="1400" b="0" kern="1200" dirty="0">
                          <a:solidFill>
                            <a:schemeClr val="dk1"/>
                          </a:solidFill>
                          <a:effectLst/>
                          <a:latin typeface="+mn-lt"/>
                          <a:ea typeface="+mn-ea"/>
                          <a:cs typeface="+mn-cs"/>
                        </a:rPr>
                        <a:t>Move System Cart to a different location.</a:t>
                      </a:r>
                    </a:p>
                    <a:p>
                      <a:pPr marL="0" lvl="0" indent="-171450">
                        <a:lnSpc>
                          <a:spcPct val="100000"/>
                        </a:lnSpc>
                        <a:buFont typeface="Arial" panose="020B0604020202020204" pitchFamily="34" charset="0"/>
                        <a:buChar char="•"/>
                      </a:pPr>
                      <a:r>
                        <a:rPr lang="en-US" sz="1400" b="0" kern="1200" dirty="0">
                          <a:solidFill>
                            <a:schemeClr val="dk1"/>
                          </a:solidFill>
                          <a:effectLst/>
                          <a:latin typeface="+mn-lt"/>
                          <a:ea typeface="+mn-ea"/>
                          <a:cs typeface="+mn-cs"/>
                        </a:rPr>
                        <a:t>Change to a different wall outlet (isolated from other equipment).</a:t>
                      </a:r>
                    </a:p>
                    <a:p>
                      <a:pPr marL="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mn-lt"/>
                          <a:ea typeface="+mn-ea"/>
                          <a:cs typeface="+mn-cs"/>
                        </a:rPr>
                        <a:t>Make sure there is contact between tissue and IUUS Probe.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latin typeface="+mn-lt"/>
                          <a:ea typeface="+mn-ea"/>
                          <a:cs typeface="+mn-cs"/>
                        </a:rPr>
                        <a:t>Check the IUUS Probe cable is not wrapped around the System Cart or other electrical equipment.</a:t>
                      </a:r>
                    </a:p>
                  </a:txBody>
                  <a:tcPr marL="182880" marR="2192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673029"/>
                  </a:ext>
                </a:extLst>
              </a:tr>
            </a:tbl>
          </a:graphicData>
        </a:graphic>
      </p:graphicFrame>
      <p:sp>
        <p:nvSpPr>
          <p:cNvPr id="27" name="Diamond 26"/>
          <p:cNvSpPr/>
          <p:nvPr/>
        </p:nvSpPr>
        <p:spPr>
          <a:xfrm>
            <a:off x="5804525" y="1268524"/>
            <a:ext cx="177014" cy="195974"/>
          </a:xfrm>
          <a:prstGeom prst="diamond">
            <a:avLst/>
          </a:prstGeom>
          <a:solidFill>
            <a:schemeClr val="bg1">
              <a:lumMod val="50000"/>
            </a:schemeClr>
          </a:solid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6583111" y="765619"/>
            <a:ext cx="3066202" cy="2019918"/>
            <a:chOff x="6834568" y="1780444"/>
            <a:chExt cx="1941714" cy="1271113"/>
          </a:xfrm>
        </p:grpSpPr>
        <p:pic>
          <p:nvPicPr>
            <p:cNvPr id="28" name="Content Placeholder 5"/>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6834568" y="1780444"/>
              <a:ext cx="1941714" cy="1271113"/>
            </a:xfrm>
            <a:prstGeom prst="rect">
              <a:avLst/>
            </a:prstGeom>
            <a:ln w="19050">
              <a:solidFill>
                <a:schemeClr val="accent3"/>
              </a:solidFill>
            </a:ln>
          </p:spPr>
        </p:pic>
        <p:sp>
          <p:nvSpPr>
            <p:cNvPr id="10" name="TextBox 9"/>
            <p:cNvSpPr txBox="1"/>
            <p:nvPr/>
          </p:nvSpPr>
          <p:spPr>
            <a:xfrm>
              <a:off x="7771069" y="2252891"/>
              <a:ext cx="266658" cy="193681"/>
            </a:xfrm>
            <a:prstGeom prst="rect">
              <a:avLst/>
            </a:prstGeom>
            <a:noFill/>
            <a:ln w="19050">
              <a:noFill/>
            </a:ln>
          </p:spPr>
          <p:txBody>
            <a:bodyPr wrap="square" rtlCol="0">
              <a:spAutoFit/>
            </a:bodyPr>
            <a:lstStyle/>
            <a:p>
              <a:r>
                <a:rPr lang="en-US" sz="1400" dirty="0">
                  <a:solidFill>
                    <a:schemeClr val="bg1"/>
                  </a:solidFill>
                </a:rPr>
                <a:t>+</a:t>
              </a:r>
            </a:p>
          </p:txBody>
        </p:sp>
      </p:grpSp>
      <p:sp>
        <p:nvSpPr>
          <p:cNvPr id="3" name="TextBox 2"/>
          <p:cNvSpPr txBox="1"/>
          <p:nvPr/>
        </p:nvSpPr>
        <p:spPr>
          <a:xfrm>
            <a:off x="201128" y="3095809"/>
            <a:ext cx="3264884" cy="615553"/>
          </a:xfrm>
          <a:prstGeom prst="rect">
            <a:avLst/>
          </a:prstGeom>
          <a:noFill/>
        </p:spPr>
        <p:txBody>
          <a:bodyPr wrap="square" rtlCol="0">
            <a:spAutoFit/>
          </a:bodyPr>
          <a:lstStyle/>
          <a:p>
            <a:pPr algn="ctr"/>
            <a:r>
              <a:rPr lang="en-US" sz="1600" b="1" dirty="0">
                <a:solidFill>
                  <a:schemeClr val="dk1"/>
                </a:solidFill>
              </a:rPr>
              <a:t>Electromagnetic Interference (EMI</a:t>
            </a:r>
            <a:r>
              <a:rPr lang="en-US" sz="1400" b="1" dirty="0">
                <a:solidFill>
                  <a:schemeClr val="dk1"/>
                </a:solidFill>
              </a:rPr>
              <a:t>)</a:t>
            </a:r>
            <a:endParaRPr lang="en-US" sz="1400" b="1" dirty="0"/>
          </a:p>
          <a:p>
            <a:pPr algn="ctr"/>
            <a:endParaRPr lang="en-US" dirty="0"/>
          </a:p>
        </p:txBody>
      </p:sp>
      <p:pic>
        <p:nvPicPr>
          <p:cNvPr id="5" name="Picture 4"/>
          <p:cNvPicPr>
            <a:picLocks noChangeAspect="1"/>
          </p:cNvPicPr>
          <p:nvPr/>
        </p:nvPicPr>
        <p:blipFill>
          <a:blip r:embed="rId5" cstate="print">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5315" y="3499393"/>
            <a:ext cx="2636087" cy="1726169"/>
          </a:xfrm>
          <a:prstGeom prst="rect">
            <a:avLst/>
          </a:prstGeom>
          <a:ln w="3175">
            <a:solidFill>
              <a:schemeClr val="tx1"/>
            </a:solidFill>
          </a:ln>
        </p:spPr>
      </p:pic>
      <p:sp>
        <p:nvSpPr>
          <p:cNvPr id="4" name="TextBox 3">
            <a:extLst>
              <a:ext uri="{FF2B5EF4-FFF2-40B4-BE49-F238E27FC236}">
                <a16:creationId xmlns:a16="http://schemas.microsoft.com/office/drawing/2014/main" id="{D8D1E122-DB6D-498F-ADEC-1FED468F310B}"/>
              </a:ext>
            </a:extLst>
          </p:cNvPr>
          <p:cNvSpPr txBox="1"/>
          <p:nvPr/>
        </p:nvSpPr>
        <p:spPr>
          <a:xfrm>
            <a:off x="8017307" y="1590614"/>
            <a:ext cx="208483" cy="215444"/>
          </a:xfrm>
          <a:prstGeom prst="rect">
            <a:avLst/>
          </a:prstGeom>
          <a:noFill/>
        </p:spPr>
        <p:txBody>
          <a:bodyPr wrap="square" rtlCol="0">
            <a:spAutoFit/>
          </a:bodyPr>
          <a:lstStyle/>
          <a:p>
            <a:r>
              <a:rPr lang="en-US" sz="800" dirty="0">
                <a:solidFill>
                  <a:srgbClr val="FFFF00"/>
                </a:solidFill>
                <a:sym typeface="Wingdings 2" panose="05020102010507070707" pitchFamily="18" charset="2"/>
              </a:rPr>
              <a:t></a:t>
            </a:r>
            <a:endParaRPr lang="en-US" sz="800" dirty="0">
              <a:solidFill>
                <a:srgbClr val="FFFF00"/>
              </a:solidFill>
            </a:endParaRPr>
          </a:p>
        </p:txBody>
      </p:sp>
    </p:spTree>
    <p:extLst>
      <p:ext uri="{BB962C8B-B14F-4D97-AF65-F5344CB8AC3E}">
        <p14:creationId xmlns:p14="http://schemas.microsoft.com/office/powerpoint/2010/main" val="246910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97972"/>
            <a:ext cx="10058400" cy="9144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505" y="5606927"/>
            <a:ext cx="1348336" cy="608678"/>
          </a:xfrm>
          <a:prstGeom prst="rect">
            <a:avLst/>
          </a:prstGeom>
        </p:spPr>
      </p:pic>
      <p:sp>
        <p:nvSpPr>
          <p:cNvPr id="39" name="TextBox 38"/>
          <p:cNvSpPr txBox="1"/>
          <p:nvPr/>
        </p:nvSpPr>
        <p:spPr>
          <a:xfrm>
            <a:off x="1676828" y="5669280"/>
            <a:ext cx="8311657" cy="553998"/>
          </a:xfrm>
          <a:prstGeom prst="rect">
            <a:avLst/>
          </a:prstGeom>
          <a:noFill/>
        </p:spPr>
        <p:txBody>
          <a:bodyPr wrap="square" rtlCol="0">
            <a:spAutoFit/>
          </a:bodyPr>
          <a:lstStyle/>
          <a:p>
            <a:pPr algn="ctr"/>
            <a:r>
              <a:rPr lang="en-US" sz="3000" b="1" dirty="0">
                <a:solidFill>
                  <a:schemeClr val="bg1"/>
                </a:solidFill>
              </a:rPr>
              <a:t>QUICK REFERENCE GUIDE  |  SOFTWARE CONTROLS</a:t>
            </a:r>
            <a:endParaRPr lang="en-US" sz="3000" dirty="0">
              <a:solidFill>
                <a:schemeClr val="bg1"/>
              </a:solidFill>
            </a:endParaRPr>
          </a:p>
        </p:txBody>
      </p:sp>
      <p:sp>
        <p:nvSpPr>
          <p:cNvPr id="42" name="Rectangle: Rounded Corners 41"/>
          <p:cNvSpPr/>
          <p:nvPr/>
        </p:nvSpPr>
        <p:spPr>
          <a:xfrm>
            <a:off x="8361613" y="6366399"/>
            <a:ext cx="1696786" cy="48700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SOFTWARE </a:t>
            </a:r>
          </a:p>
        </p:txBody>
      </p:sp>
      <p:pic>
        <p:nvPicPr>
          <p:cNvPr id="43" name="Content Placeholder 7">
            <a:extLst>
              <a:ext uri="{FF2B5EF4-FFF2-40B4-BE49-F238E27FC236}">
                <a16:creationId xmlns:a16="http://schemas.microsoft.com/office/drawing/2014/main" id="{D9BD38D7-0E48-401D-802D-531141568EE0}"/>
              </a:ext>
            </a:extLst>
          </p:cNvPr>
          <p:cNvPicPr>
            <a:picLocks noChangeAspect="1"/>
          </p:cNvPicPr>
          <p:nvPr/>
        </p:nvPicPr>
        <p:blipFill>
          <a:blip r:embed="rId3"/>
          <a:stretch>
            <a:fillRect/>
          </a:stretch>
        </p:blipFill>
        <p:spPr>
          <a:xfrm>
            <a:off x="2021308" y="694873"/>
            <a:ext cx="6163379" cy="4084424"/>
          </a:xfrm>
          <a:prstGeom prst="rect">
            <a:avLst/>
          </a:prstGeom>
          <a:ln w="38100">
            <a:solidFill>
              <a:sysClr val="windowText" lastClr="000000"/>
            </a:solidFill>
          </a:ln>
        </p:spPr>
      </p:pic>
      <p:sp>
        <p:nvSpPr>
          <p:cNvPr id="44" name="TextBox 2">
            <a:extLst>
              <a:ext uri="{FF2B5EF4-FFF2-40B4-BE49-F238E27FC236}">
                <a16:creationId xmlns:a16="http://schemas.microsoft.com/office/drawing/2014/main" id="{C00FB305-3310-489C-B6A2-FCD045EC59F1}"/>
              </a:ext>
            </a:extLst>
          </p:cNvPr>
          <p:cNvSpPr txBox="1"/>
          <p:nvPr/>
        </p:nvSpPr>
        <p:spPr>
          <a:xfrm>
            <a:off x="804435" y="2286924"/>
            <a:ext cx="980609" cy="530170"/>
          </a:xfrm>
          <a:prstGeom prst="rect">
            <a:avLst/>
          </a:prstGeom>
          <a:noFill/>
        </p:spPr>
        <p:txBody>
          <a:bodyPr wrap="square" rtlCol="0">
            <a:noAutofit/>
          </a:bodyPr>
          <a:lstStyle/>
          <a:p>
            <a:pPr marL="0" marR="0" algn="r">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Ultrasound Imaging Presets</a:t>
            </a:r>
            <a:endParaRPr lang="en-US" sz="1200" dirty="0">
              <a:effectLst/>
              <a:latin typeface="Times New Roman" panose="02020603050405020304" pitchFamily="18" charset="0"/>
              <a:ea typeface="Times New Roman" panose="02020603050405020304" pitchFamily="18" charset="0"/>
            </a:endParaRPr>
          </a:p>
          <a:p>
            <a:pPr marL="0" marR="0" algn="r">
              <a:spcBef>
                <a:spcPts val="0"/>
              </a:spcBef>
              <a:spcAft>
                <a:spcPts val="0"/>
              </a:spcAft>
            </a:pPr>
            <a:br>
              <a:rPr lang="en-US" sz="1200" b="1" i="1" kern="1200" dirty="0">
                <a:solidFill>
                  <a:srgbClr val="000000"/>
                </a:solidFill>
                <a:effectLst/>
                <a:latin typeface="Calibri" panose="020F0502020204030204" pitchFamily="34" charset="0"/>
                <a:cs typeface="Times New Roman" panose="02020603050405020304" pitchFamily="18" charset="0"/>
              </a:rPr>
            </a:br>
            <a:endParaRPr lang="en-US" sz="1200" dirty="0">
              <a:effectLst/>
              <a:latin typeface="Times New Roman" panose="02020603050405020304" pitchFamily="18" charset="0"/>
              <a:ea typeface="Times New Roman" panose="02020603050405020304" pitchFamily="18" charset="0"/>
            </a:endParaRPr>
          </a:p>
        </p:txBody>
      </p:sp>
      <p:sp>
        <p:nvSpPr>
          <p:cNvPr id="45" name="TextBox 3">
            <a:extLst>
              <a:ext uri="{FF2B5EF4-FFF2-40B4-BE49-F238E27FC236}">
                <a16:creationId xmlns:a16="http://schemas.microsoft.com/office/drawing/2014/main" id="{18CC866A-36BD-478E-B2C0-71CB78117FFA}"/>
              </a:ext>
            </a:extLst>
          </p:cNvPr>
          <p:cNvSpPr txBox="1"/>
          <p:nvPr/>
        </p:nvSpPr>
        <p:spPr>
          <a:xfrm>
            <a:off x="212436" y="481732"/>
            <a:ext cx="1376249" cy="1991246"/>
          </a:xfrm>
          <a:prstGeom prst="rect">
            <a:avLst/>
          </a:prstGeom>
          <a:noFill/>
        </p:spPr>
        <p:txBody>
          <a:bodyPr wrap="square" rtlCol="0">
            <a:noAutofit/>
          </a:bodyPr>
          <a:lstStyle/>
          <a:p>
            <a:pPr marL="0" marR="0" algn="r">
              <a:spcBef>
                <a:spcPts val="0"/>
              </a:spcBef>
              <a:spcAft>
                <a:spcPts val="30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Time and Date </a:t>
            </a:r>
            <a:endParaRPr lang="en-US" sz="1200" dirty="0">
              <a:effectLst/>
              <a:latin typeface="Times New Roman" panose="02020603050405020304" pitchFamily="18" charset="0"/>
              <a:ea typeface="Times New Roman" panose="02020603050405020304" pitchFamily="18" charset="0"/>
            </a:endParaRPr>
          </a:p>
          <a:p>
            <a:pPr marL="0" marR="0" algn="r">
              <a:spcBef>
                <a:spcPts val="0"/>
              </a:spcBef>
              <a:spcAft>
                <a:spcPts val="300"/>
              </a:spcAft>
            </a:pPr>
            <a:r>
              <a:rPr lang="en-US" sz="1200" b="1" kern="1200" dirty="0">
                <a:solidFill>
                  <a:srgbClr val="000000"/>
                </a:solidFill>
                <a:effectLst/>
                <a:latin typeface="Calibri" panose="020F0502020204030204" pitchFamily="34" charset="0"/>
              </a:rPr>
              <a:t> </a:t>
            </a:r>
            <a:endParaRPr lang="en-US" sz="1200" dirty="0">
              <a:effectLst/>
              <a:latin typeface="Times New Roman" panose="02020603050405020304" pitchFamily="18" charset="0"/>
              <a:ea typeface="Times New Roman" panose="02020603050405020304" pitchFamily="18" charset="0"/>
            </a:endParaRPr>
          </a:p>
          <a:p>
            <a:pPr marL="0" marR="0" algn="r">
              <a:spcBef>
                <a:spcPts val="0"/>
              </a:spcBef>
              <a:spcAft>
                <a:spcPts val="300"/>
              </a:spcAft>
            </a:pPr>
            <a:r>
              <a:rPr lang="en-US" sz="1200" b="1" kern="1200" dirty="0">
                <a:solidFill>
                  <a:srgbClr val="000000"/>
                </a:solidFill>
                <a:effectLst/>
                <a:latin typeface="Calibri" panose="020F0502020204030204" pitchFamily="34" charset="0"/>
              </a:rPr>
              <a:t>Patient Data </a:t>
            </a:r>
            <a:br>
              <a:rPr lang="en-US" sz="1200" b="1" kern="1200" dirty="0">
                <a:solidFill>
                  <a:srgbClr val="000000"/>
                </a:solidFill>
                <a:effectLst/>
                <a:latin typeface="Calibri" panose="020F0502020204030204" pitchFamily="34" charset="0"/>
              </a:rPr>
            </a:br>
            <a:endParaRPr lang="en-US" sz="1200" dirty="0">
              <a:effectLst/>
              <a:latin typeface="Times New Roman" panose="02020603050405020304" pitchFamily="18" charset="0"/>
              <a:ea typeface="Times New Roman" panose="02020603050405020304" pitchFamily="18" charset="0"/>
            </a:endParaRPr>
          </a:p>
          <a:p>
            <a:pPr marL="0" marR="0" algn="r">
              <a:spcBef>
                <a:spcPts val="0"/>
              </a:spcBef>
              <a:spcAft>
                <a:spcPts val="300"/>
              </a:spcAft>
            </a:pPr>
            <a:r>
              <a:rPr lang="en-US" sz="1200" b="1" kern="1200" dirty="0">
                <a:solidFill>
                  <a:srgbClr val="000000"/>
                </a:solidFill>
                <a:effectLst/>
                <a:latin typeface="Calibri" panose="020F0502020204030204" pitchFamily="34" charset="0"/>
              </a:rPr>
              <a:t>RF Generator </a:t>
            </a:r>
            <a:br>
              <a:rPr lang="en-US" sz="1200" b="1" kern="1200" dirty="0">
                <a:solidFill>
                  <a:srgbClr val="000000"/>
                </a:solidFill>
                <a:effectLst/>
                <a:latin typeface="Calibri" panose="020F0502020204030204" pitchFamily="34" charset="0"/>
              </a:rPr>
            </a:br>
            <a:r>
              <a:rPr lang="en-US" sz="1200" b="1" kern="1200" dirty="0">
                <a:solidFill>
                  <a:srgbClr val="000000"/>
                </a:solidFill>
                <a:effectLst/>
                <a:latin typeface="Calibri" panose="020F0502020204030204" pitchFamily="34" charset="0"/>
              </a:rPr>
              <a:t>Status</a:t>
            </a:r>
            <a:endParaRPr lang="en-US" sz="1200" dirty="0">
              <a:effectLst/>
              <a:latin typeface="Times New Roman" panose="02020603050405020304" pitchFamily="18" charset="0"/>
              <a:ea typeface="Times New Roman" panose="02020603050405020304" pitchFamily="18" charset="0"/>
            </a:endParaRPr>
          </a:p>
        </p:txBody>
      </p:sp>
      <p:cxnSp>
        <p:nvCxnSpPr>
          <p:cNvPr id="46" name="Straight Connector 45">
            <a:extLst>
              <a:ext uri="{FF2B5EF4-FFF2-40B4-BE49-F238E27FC236}">
                <a16:creationId xmlns:a16="http://schemas.microsoft.com/office/drawing/2014/main" id="{D112D6AC-0F9A-4D13-99DF-156023F6F566}"/>
              </a:ext>
            </a:extLst>
          </p:cNvPr>
          <p:cNvCxnSpPr>
            <a:cxnSpLocks/>
          </p:cNvCxnSpPr>
          <p:nvPr/>
        </p:nvCxnSpPr>
        <p:spPr>
          <a:xfrm>
            <a:off x="1610416" y="655364"/>
            <a:ext cx="385606" cy="86919"/>
          </a:xfrm>
          <a:prstGeom prst="line">
            <a:avLst/>
          </a:prstGeom>
          <a:noFill/>
          <a:ln w="28575" cap="flat" cmpd="sng" algn="ctr">
            <a:solidFill>
              <a:srgbClr val="4BACC6"/>
            </a:solidFill>
            <a:prstDash val="solid"/>
            <a:tailEnd type="oval"/>
          </a:ln>
          <a:effectLst/>
        </p:spPr>
      </p:cxnSp>
      <p:cxnSp>
        <p:nvCxnSpPr>
          <p:cNvPr id="47" name="Straight Connector 46">
            <a:extLst>
              <a:ext uri="{FF2B5EF4-FFF2-40B4-BE49-F238E27FC236}">
                <a16:creationId xmlns:a16="http://schemas.microsoft.com/office/drawing/2014/main" id="{4C122F31-44CD-4755-AD2F-B12EAB3EFA8B}"/>
              </a:ext>
            </a:extLst>
          </p:cNvPr>
          <p:cNvCxnSpPr>
            <a:cxnSpLocks/>
          </p:cNvCxnSpPr>
          <p:nvPr/>
        </p:nvCxnSpPr>
        <p:spPr>
          <a:xfrm>
            <a:off x="1627842" y="1027345"/>
            <a:ext cx="425074" cy="1"/>
          </a:xfrm>
          <a:prstGeom prst="line">
            <a:avLst/>
          </a:prstGeom>
          <a:noFill/>
          <a:ln w="28575" cap="flat" cmpd="sng" algn="ctr">
            <a:solidFill>
              <a:srgbClr val="4BACC6"/>
            </a:solidFill>
            <a:prstDash val="solid"/>
            <a:tailEnd type="oval"/>
          </a:ln>
          <a:effectLst/>
        </p:spPr>
      </p:cxnSp>
      <p:cxnSp>
        <p:nvCxnSpPr>
          <p:cNvPr id="48" name="Straight Connector 47">
            <a:extLst>
              <a:ext uri="{FF2B5EF4-FFF2-40B4-BE49-F238E27FC236}">
                <a16:creationId xmlns:a16="http://schemas.microsoft.com/office/drawing/2014/main" id="{824D7ABA-FAF1-48D0-81E7-C31B48EA6ADA}"/>
              </a:ext>
            </a:extLst>
          </p:cNvPr>
          <p:cNvCxnSpPr>
            <a:cxnSpLocks/>
          </p:cNvCxnSpPr>
          <p:nvPr/>
        </p:nvCxnSpPr>
        <p:spPr>
          <a:xfrm flipV="1">
            <a:off x="1588685" y="1311211"/>
            <a:ext cx="503738" cy="197544"/>
          </a:xfrm>
          <a:prstGeom prst="line">
            <a:avLst/>
          </a:prstGeom>
          <a:noFill/>
          <a:ln w="28575" cap="flat" cmpd="sng" algn="ctr">
            <a:solidFill>
              <a:srgbClr val="4BACC6"/>
            </a:solidFill>
            <a:prstDash val="solid"/>
            <a:tailEnd type="oval"/>
          </a:ln>
          <a:effectLst/>
        </p:spPr>
      </p:cxnSp>
      <p:cxnSp>
        <p:nvCxnSpPr>
          <p:cNvPr id="50" name="Straight Connector 49">
            <a:extLst>
              <a:ext uri="{FF2B5EF4-FFF2-40B4-BE49-F238E27FC236}">
                <a16:creationId xmlns:a16="http://schemas.microsoft.com/office/drawing/2014/main" id="{4A650A8E-E513-43AC-BE8F-FD3D55DA15AD}"/>
              </a:ext>
            </a:extLst>
          </p:cNvPr>
          <p:cNvCxnSpPr>
            <a:cxnSpLocks/>
          </p:cNvCxnSpPr>
          <p:nvPr/>
        </p:nvCxnSpPr>
        <p:spPr>
          <a:xfrm flipH="1" flipV="1">
            <a:off x="5059537" y="481525"/>
            <a:ext cx="3951" cy="393508"/>
          </a:xfrm>
          <a:prstGeom prst="line">
            <a:avLst/>
          </a:prstGeom>
          <a:noFill/>
          <a:ln w="28575" cap="flat" cmpd="sng" algn="ctr">
            <a:solidFill>
              <a:srgbClr val="4BACC6"/>
            </a:solidFill>
            <a:prstDash val="solid"/>
            <a:headEnd type="oval"/>
          </a:ln>
          <a:effectLst/>
        </p:spPr>
      </p:cxnSp>
      <p:sp>
        <p:nvSpPr>
          <p:cNvPr id="51" name="TextBox 10">
            <a:extLst>
              <a:ext uri="{FF2B5EF4-FFF2-40B4-BE49-F238E27FC236}">
                <a16:creationId xmlns:a16="http://schemas.microsoft.com/office/drawing/2014/main" id="{8C067040-FD27-482B-8FC6-9AAAC4127225}"/>
              </a:ext>
            </a:extLst>
          </p:cNvPr>
          <p:cNvSpPr txBox="1"/>
          <p:nvPr/>
        </p:nvSpPr>
        <p:spPr>
          <a:xfrm>
            <a:off x="4443199" y="252374"/>
            <a:ext cx="1208970" cy="288415"/>
          </a:xfrm>
          <a:prstGeom prst="rect">
            <a:avLst/>
          </a:prstGeom>
          <a:noFill/>
        </p:spPr>
        <p:txBody>
          <a:bodyPr wrap="square" rtlCol="0">
            <a:noAutofit/>
          </a:bodyPr>
          <a:lstStyle/>
          <a:p>
            <a:pPr marL="0" marR="0" algn="ctr">
              <a:spcBef>
                <a:spcPts val="0"/>
              </a:spcBef>
              <a:spcAft>
                <a:spcPts val="0"/>
              </a:spcAft>
            </a:pPr>
            <a:r>
              <a:rPr lang="en-US" sz="12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IUUS Probe Tip</a:t>
            </a:r>
            <a:endParaRPr lang="en-US" sz="1200">
              <a:effectLst/>
              <a:latin typeface="Times New Roman" panose="02020603050405020304" pitchFamily="18" charset="0"/>
              <a:ea typeface="Times New Roman" panose="02020603050405020304" pitchFamily="18" charset="0"/>
            </a:endParaRPr>
          </a:p>
        </p:txBody>
      </p:sp>
      <p:cxnSp>
        <p:nvCxnSpPr>
          <p:cNvPr id="52" name="Straight Connector 51">
            <a:extLst>
              <a:ext uri="{FF2B5EF4-FFF2-40B4-BE49-F238E27FC236}">
                <a16:creationId xmlns:a16="http://schemas.microsoft.com/office/drawing/2014/main" id="{75CC4428-CBDA-4BD2-B121-40F31116BF20}"/>
              </a:ext>
            </a:extLst>
          </p:cNvPr>
          <p:cNvCxnSpPr>
            <a:cxnSpLocks/>
          </p:cNvCxnSpPr>
          <p:nvPr/>
        </p:nvCxnSpPr>
        <p:spPr>
          <a:xfrm flipV="1">
            <a:off x="7607857" y="370900"/>
            <a:ext cx="1" cy="504133"/>
          </a:xfrm>
          <a:prstGeom prst="line">
            <a:avLst/>
          </a:prstGeom>
          <a:noFill/>
          <a:ln w="28575" cap="flat" cmpd="sng" algn="ctr">
            <a:solidFill>
              <a:srgbClr val="4BACC6"/>
            </a:solidFill>
            <a:prstDash val="solid"/>
            <a:headEnd type="oval"/>
          </a:ln>
          <a:effectLst/>
        </p:spPr>
      </p:cxnSp>
      <p:sp>
        <p:nvSpPr>
          <p:cNvPr id="53" name="TextBox 12">
            <a:extLst>
              <a:ext uri="{FF2B5EF4-FFF2-40B4-BE49-F238E27FC236}">
                <a16:creationId xmlns:a16="http://schemas.microsoft.com/office/drawing/2014/main" id="{A367C80E-4711-4225-9ACC-DF4D9E3FB614}"/>
              </a:ext>
            </a:extLst>
          </p:cNvPr>
          <p:cNvSpPr txBox="1"/>
          <p:nvPr/>
        </p:nvSpPr>
        <p:spPr>
          <a:xfrm>
            <a:off x="7054734" y="133847"/>
            <a:ext cx="1002734" cy="315281"/>
          </a:xfrm>
          <a:prstGeom prst="rect">
            <a:avLst/>
          </a:prstGeom>
          <a:noFill/>
        </p:spPr>
        <p:txBody>
          <a:bodyPr wrap="square" rtlCol="0">
            <a:noAutofit/>
          </a:bodyPr>
          <a:lstStyle/>
          <a:p>
            <a:pPr marL="0" marR="0" algn="ctr">
              <a:spcBef>
                <a:spcPts val="0"/>
              </a:spcBef>
              <a:spcAft>
                <a:spcPts val="0"/>
              </a:spcAft>
            </a:pPr>
            <a:r>
              <a:rPr lang="en-US" sz="12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Preferences</a:t>
            </a:r>
            <a:endParaRPr lang="en-US" sz="1200">
              <a:effectLst/>
              <a:latin typeface="Times New Roman" panose="02020603050405020304" pitchFamily="18" charset="0"/>
              <a:ea typeface="Times New Roman" panose="02020603050405020304" pitchFamily="18" charset="0"/>
            </a:endParaRPr>
          </a:p>
        </p:txBody>
      </p:sp>
      <p:cxnSp>
        <p:nvCxnSpPr>
          <p:cNvPr id="54" name="Straight Connector 53">
            <a:extLst>
              <a:ext uri="{FF2B5EF4-FFF2-40B4-BE49-F238E27FC236}">
                <a16:creationId xmlns:a16="http://schemas.microsoft.com/office/drawing/2014/main" id="{D2C53094-CFDB-428E-A16F-D16ACC664529}"/>
              </a:ext>
            </a:extLst>
          </p:cNvPr>
          <p:cNvCxnSpPr>
            <a:cxnSpLocks/>
          </p:cNvCxnSpPr>
          <p:nvPr/>
        </p:nvCxnSpPr>
        <p:spPr>
          <a:xfrm flipV="1">
            <a:off x="8057468" y="497328"/>
            <a:ext cx="397459" cy="377705"/>
          </a:xfrm>
          <a:prstGeom prst="line">
            <a:avLst/>
          </a:prstGeom>
          <a:noFill/>
          <a:ln w="28575" cap="flat" cmpd="sng" algn="ctr">
            <a:solidFill>
              <a:srgbClr val="4BACC6"/>
            </a:solidFill>
            <a:prstDash val="solid"/>
            <a:headEnd type="oval"/>
          </a:ln>
          <a:effectLst/>
        </p:spPr>
      </p:cxnSp>
      <p:sp>
        <p:nvSpPr>
          <p:cNvPr id="55" name="TextBox 14">
            <a:extLst>
              <a:ext uri="{FF2B5EF4-FFF2-40B4-BE49-F238E27FC236}">
                <a16:creationId xmlns:a16="http://schemas.microsoft.com/office/drawing/2014/main" id="{65F0F67E-0280-43E8-9D0C-66A0E3DC5DBC}"/>
              </a:ext>
            </a:extLst>
          </p:cNvPr>
          <p:cNvSpPr txBox="1"/>
          <p:nvPr/>
        </p:nvSpPr>
        <p:spPr>
          <a:xfrm>
            <a:off x="8105669" y="252374"/>
            <a:ext cx="1030391" cy="350048"/>
          </a:xfrm>
          <a:prstGeom prst="rect">
            <a:avLst/>
          </a:prstGeom>
          <a:noFill/>
        </p:spPr>
        <p:txBody>
          <a:bodyPr wrap="square" rtlCol="0">
            <a:noAutofit/>
          </a:bodyPr>
          <a:lstStyle/>
          <a:p>
            <a:pPr marL="0" marR="0" algn="ctr">
              <a:spcBef>
                <a:spcPts val="0"/>
              </a:spcBef>
              <a:spcAft>
                <a:spcPts val="0"/>
              </a:spcAft>
            </a:pPr>
            <a:r>
              <a:rPr lang="en-US" sz="12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Power OFF</a:t>
            </a:r>
            <a:endParaRPr lang="en-US" sz="1200">
              <a:effectLst/>
              <a:latin typeface="Times New Roman" panose="02020603050405020304" pitchFamily="18" charset="0"/>
              <a:ea typeface="Times New Roman" panose="02020603050405020304" pitchFamily="18" charset="0"/>
            </a:endParaRPr>
          </a:p>
        </p:txBody>
      </p:sp>
      <p:sp>
        <p:nvSpPr>
          <p:cNvPr id="56" name="TextBox 15">
            <a:extLst>
              <a:ext uri="{FF2B5EF4-FFF2-40B4-BE49-F238E27FC236}">
                <a16:creationId xmlns:a16="http://schemas.microsoft.com/office/drawing/2014/main" id="{98E1D6D4-5ACB-4ED6-B00E-E3DC1337445A}"/>
              </a:ext>
            </a:extLst>
          </p:cNvPr>
          <p:cNvSpPr txBox="1"/>
          <p:nvPr/>
        </p:nvSpPr>
        <p:spPr>
          <a:xfrm>
            <a:off x="2661351" y="5001337"/>
            <a:ext cx="873145" cy="519936"/>
          </a:xfrm>
          <a:prstGeom prst="rect">
            <a:avLst/>
          </a:prstGeom>
          <a:noFill/>
        </p:spPr>
        <p:txBody>
          <a:bodyPr wrap="square" rtlCol="0">
            <a:noAutofit/>
          </a:bodyPr>
          <a:lstStyle/>
          <a:p>
            <a:pPr marL="0" marR="0" algn="ctr">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Image Review</a:t>
            </a:r>
            <a:endParaRPr lang="en-US" sz="1200" dirty="0">
              <a:effectLst/>
              <a:latin typeface="Times New Roman" panose="02020603050405020304" pitchFamily="18" charset="0"/>
              <a:ea typeface="Times New Roman" panose="02020603050405020304" pitchFamily="18" charset="0"/>
            </a:endParaRPr>
          </a:p>
        </p:txBody>
      </p:sp>
      <p:cxnSp>
        <p:nvCxnSpPr>
          <p:cNvPr id="57" name="Straight Connector 56">
            <a:extLst>
              <a:ext uri="{FF2B5EF4-FFF2-40B4-BE49-F238E27FC236}">
                <a16:creationId xmlns:a16="http://schemas.microsoft.com/office/drawing/2014/main" id="{A9977F60-7D2F-4AE4-A6CF-93CBF8DF75D9}"/>
              </a:ext>
            </a:extLst>
          </p:cNvPr>
          <p:cNvCxnSpPr>
            <a:cxnSpLocks/>
          </p:cNvCxnSpPr>
          <p:nvPr/>
        </p:nvCxnSpPr>
        <p:spPr>
          <a:xfrm>
            <a:off x="1807960" y="4543034"/>
            <a:ext cx="782275" cy="2371"/>
          </a:xfrm>
          <a:prstGeom prst="line">
            <a:avLst/>
          </a:prstGeom>
          <a:noFill/>
          <a:ln w="28575" cap="flat" cmpd="sng" algn="ctr">
            <a:solidFill>
              <a:srgbClr val="4BACC6"/>
            </a:solidFill>
            <a:prstDash val="solid"/>
            <a:tailEnd type="oval"/>
          </a:ln>
          <a:effectLst/>
        </p:spPr>
      </p:cxnSp>
      <p:sp>
        <p:nvSpPr>
          <p:cNvPr id="58" name="TextBox 17">
            <a:extLst>
              <a:ext uri="{FF2B5EF4-FFF2-40B4-BE49-F238E27FC236}">
                <a16:creationId xmlns:a16="http://schemas.microsoft.com/office/drawing/2014/main" id="{4F1EA3FA-B8B1-422B-99E6-2F65C7AAC01D}"/>
              </a:ext>
            </a:extLst>
          </p:cNvPr>
          <p:cNvSpPr txBox="1"/>
          <p:nvPr/>
        </p:nvSpPr>
        <p:spPr>
          <a:xfrm>
            <a:off x="962471" y="4400802"/>
            <a:ext cx="874878" cy="467369"/>
          </a:xfrm>
          <a:prstGeom prst="rect">
            <a:avLst/>
          </a:prstGeom>
          <a:noFill/>
        </p:spPr>
        <p:txBody>
          <a:bodyPr wrap="square" rtlCol="0">
            <a:noAutofit/>
          </a:bodyPr>
          <a:lstStyle/>
          <a:p>
            <a:pPr marL="0" marR="0" algn="r">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Still Image Capture</a:t>
            </a:r>
            <a:endParaRPr lang="en-US" sz="1200" dirty="0">
              <a:effectLst/>
              <a:latin typeface="Times New Roman" panose="02020603050405020304" pitchFamily="18" charset="0"/>
              <a:ea typeface="Times New Roman" panose="02020603050405020304" pitchFamily="18" charset="0"/>
            </a:endParaRPr>
          </a:p>
        </p:txBody>
      </p:sp>
      <p:sp>
        <p:nvSpPr>
          <p:cNvPr id="59" name="TextBox 18">
            <a:extLst>
              <a:ext uri="{FF2B5EF4-FFF2-40B4-BE49-F238E27FC236}">
                <a16:creationId xmlns:a16="http://schemas.microsoft.com/office/drawing/2014/main" id="{A282AF06-B3E6-4E99-833F-D778DC9CBC9F}"/>
              </a:ext>
            </a:extLst>
          </p:cNvPr>
          <p:cNvSpPr txBox="1"/>
          <p:nvPr/>
        </p:nvSpPr>
        <p:spPr>
          <a:xfrm>
            <a:off x="4552542" y="5001337"/>
            <a:ext cx="1062788" cy="519936"/>
          </a:xfrm>
          <a:prstGeom prst="rect">
            <a:avLst/>
          </a:prstGeom>
          <a:noFill/>
        </p:spPr>
        <p:txBody>
          <a:bodyPr wrap="square" rtlCol="0">
            <a:noAutofit/>
          </a:bodyPr>
          <a:lstStyle/>
          <a:p>
            <a:pPr marL="0" marR="0" algn="ctr">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Freeze or Unfreeze</a:t>
            </a:r>
            <a:endParaRPr lang="en-US" sz="1200" dirty="0">
              <a:effectLst/>
              <a:latin typeface="Times New Roman" panose="02020603050405020304" pitchFamily="18" charset="0"/>
              <a:ea typeface="Times New Roman" panose="02020603050405020304" pitchFamily="18" charset="0"/>
            </a:endParaRPr>
          </a:p>
        </p:txBody>
      </p:sp>
      <p:cxnSp>
        <p:nvCxnSpPr>
          <p:cNvPr id="60" name="Straight Connector 59">
            <a:extLst>
              <a:ext uri="{FF2B5EF4-FFF2-40B4-BE49-F238E27FC236}">
                <a16:creationId xmlns:a16="http://schemas.microsoft.com/office/drawing/2014/main" id="{DF5148B6-4DE4-457A-B624-5431647E6958}"/>
              </a:ext>
            </a:extLst>
          </p:cNvPr>
          <p:cNvCxnSpPr>
            <a:cxnSpLocks/>
          </p:cNvCxnSpPr>
          <p:nvPr/>
        </p:nvCxnSpPr>
        <p:spPr>
          <a:xfrm flipH="1" flipV="1">
            <a:off x="3119653" y="4756382"/>
            <a:ext cx="5531" cy="254437"/>
          </a:xfrm>
          <a:prstGeom prst="line">
            <a:avLst/>
          </a:prstGeom>
          <a:noFill/>
          <a:ln w="28575" cap="flat" cmpd="sng" algn="ctr">
            <a:solidFill>
              <a:srgbClr val="4BACC6"/>
            </a:solidFill>
            <a:prstDash val="solid"/>
            <a:tailEnd type="oval"/>
          </a:ln>
          <a:effectLst/>
        </p:spPr>
      </p:cxnSp>
      <p:cxnSp>
        <p:nvCxnSpPr>
          <p:cNvPr id="61" name="Straight Connector 60">
            <a:extLst>
              <a:ext uri="{FF2B5EF4-FFF2-40B4-BE49-F238E27FC236}">
                <a16:creationId xmlns:a16="http://schemas.microsoft.com/office/drawing/2014/main" id="{E64B93D7-73DD-413F-B4FE-F79E7BB45780}"/>
              </a:ext>
            </a:extLst>
          </p:cNvPr>
          <p:cNvCxnSpPr>
            <a:cxnSpLocks/>
          </p:cNvCxnSpPr>
          <p:nvPr/>
        </p:nvCxnSpPr>
        <p:spPr>
          <a:xfrm flipH="1" flipV="1">
            <a:off x="5089862" y="4740578"/>
            <a:ext cx="5896" cy="255186"/>
          </a:xfrm>
          <a:prstGeom prst="line">
            <a:avLst/>
          </a:prstGeom>
          <a:noFill/>
          <a:ln w="28575" cap="flat" cmpd="sng" algn="ctr">
            <a:solidFill>
              <a:srgbClr val="4BACC6"/>
            </a:solidFill>
            <a:prstDash val="solid"/>
            <a:tailEnd type="oval"/>
          </a:ln>
          <a:effectLst/>
        </p:spPr>
      </p:cxnSp>
      <p:sp>
        <p:nvSpPr>
          <p:cNvPr id="62" name="TextBox 21">
            <a:extLst>
              <a:ext uri="{FF2B5EF4-FFF2-40B4-BE49-F238E27FC236}">
                <a16:creationId xmlns:a16="http://schemas.microsoft.com/office/drawing/2014/main" id="{9455549E-C19A-4BE3-83F2-1DF7F860E221}"/>
              </a:ext>
            </a:extLst>
          </p:cNvPr>
          <p:cNvSpPr txBox="1"/>
          <p:nvPr/>
        </p:nvSpPr>
        <p:spPr>
          <a:xfrm>
            <a:off x="8368646" y="939732"/>
            <a:ext cx="1486554" cy="565767"/>
          </a:xfrm>
          <a:prstGeom prst="rect">
            <a:avLst/>
          </a:prstGeom>
          <a:noFill/>
        </p:spPr>
        <p:txBody>
          <a:bodyPr wrap="square" rtlCol="0">
            <a:noAutofit/>
          </a:bodyPr>
          <a:lstStyle/>
          <a:p>
            <a:pPr marL="0" marR="0">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Articulation Angle</a:t>
            </a:r>
            <a:endParaRPr lang="en-US" sz="1200" dirty="0">
              <a:effectLst/>
              <a:latin typeface="Times New Roman" panose="02020603050405020304" pitchFamily="18" charset="0"/>
              <a:ea typeface="Times New Roman" panose="02020603050405020304" pitchFamily="18" charset="0"/>
            </a:endParaRPr>
          </a:p>
        </p:txBody>
      </p:sp>
      <p:sp>
        <p:nvSpPr>
          <p:cNvPr id="63" name="TextBox 22">
            <a:extLst>
              <a:ext uri="{FF2B5EF4-FFF2-40B4-BE49-F238E27FC236}">
                <a16:creationId xmlns:a16="http://schemas.microsoft.com/office/drawing/2014/main" id="{C07AF431-7702-4AE3-9CB7-60A9269E0C75}"/>
              </a:ext>
            </a:extLst>
          </p:cNvPr>
          <p:cNvSpPr txBox="1"/>
          <p:nvPr/>
        </p:nvSpPr>
        <p:spPr>
          <a:xfrm>
            <a:off x="8357735" y="1966337"/>
            <a:ext cx="1073060" cy="591216"/>
          </a:xfrm>
          <a:prstGeom prst="rect">
            <a:avLst/>
          </a:prstGeom>
          <a:noFill/>
        </p:spPr>
        <p:txBody>
          <a:bodyPr wrap="square" rtlCol="0">
            <a:noAutofit/>
          </a:bodyPr>
          <a:lstStyle/>
          <a:p>
            <a:pPr marL="0" marR="0">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Component Connection </a:t>
            </a: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Indicators</a:t>
            </a:r>
          </a:p>
        </p:txBody>
      </p:sp>
      <p:cxnSp>
        <p:nvCxnSpPr>
          <p:cNvPr id="64" name="Straight Connector 63">
            <a:extLst>
              <a:ext uri="{FF2B5EF4-FFF2-40B4-BE49-F238E27FC236}">
                <a16:creationId xmlns:a16="http://schemas.microsoft.com/office/drawing/2014/main" id="{BB1F85DD-0367-4E7D-BE60-3980A81C2710}"/>
              </a:ext>
            </a:extLst>
          </p:cNvPr>
          <p:cNvCxnSpPr>
            <a:cxnSpLocks/>
          </p:cNvCxnSpPr>
          <p:nvPr/>
        </p:nvCxnSpPr>
        <p:spPr>
          <a:xfrm>
            <a:off x="7821205" y="1176880"/>
            <a:ext cx="536530" cy="0"/>
          </a:xfrm>
          <a:prstGeom prst="line">
            <a:avLst/>
          </a:prstGeom>
          <a:noFill/>
          <a:ln w="28575" cap="flat" cmpd="sng" algn="ctr">
            <a:solidFill>
              <a:srgbClr val="4BACC6"/>
            </a:solidFill>
            <a:prstDash val="solid"/>
            <a:headEnd type="oval"/>
          </a:ln>
          <a:effectLst/>
        </p:spPr>
      </p:cxnSp>
      <p:sp>
        <p:nvSpPr>
          <p:cNvPr id="65" name="Right Bracket 64">
            <a:extLst>
              <a:ext uri="{FF2B5EF4-FFF2-40B4-BE49-F238E27FC236}">
                <a16:creationId xmlns:a16="http://schemas.microsoft.com/office/drawing/2014/main" id="{989D34B1-4388-40F9-ADEC-47250912B357}"/>
              </a:ext>
            </a:extLst>
          </p:cNvPr>
          <p:cNvSpPr/>
          <p:nvPr/>
        </p:nvSpPr>
        <p:spPr>
          <a:xfrm>
            <a:off x="8066160" y="1682594"/>
            <a:ext cx="247325" cy="1374118"/>
          </a:xfrm>
          <a:prstGeom prst="rightBracket">
            <a:avLst>
              <a:gd name="adj" fmla="val 0"/>
            </a:avLst>
          </a:prstGeom>
          <a:noFill/>
          <a:ln w="28575" cap="flat" cmpd="sng" algn="ctr">
            <a:solidFill>
              <a:srgbClr val="4BACC6"/>
            </a:solidFill>
            <a:prstDash val="solid"/>
            <a:headEnd type="oval"/>
            <a:tailEnd type="oval"/>
          </a:ln>
          <a:effectLst/>
        </p:spPr>
        <p:txBody>
          <a:bodyPr wrap="square" rtlCol="0" anchor="ctr">
            <a:noAutofit/>
          </a:bodyPr>
          <a:lstStyle/>
          <a:p>
            <a:endParaRPr lang="en-US"/>
          </a:p>
        </p:txBody>
      </p:sp>
      <p:sp>
        <p:nvSpPr>
          <p:cNvPr id="66" name="TextBox 25">
            <a:extLst>
              <a:ext uri="{FF2B5EF4-FFF2-40B4-BE49-F238E27FC236}">
                <a16:creationId xmlns:a16="http://schemas.microsoft.com/office/drawing/2014/main" id="{66769AF0-F42F-4CC3-8CB6-F7DC52FFF142}"/>
              </a:ext>
            </a:extLst>
          </p:cNvPr>
          <p:cNvSpPr txBox="1"/>
          <p:nvPr/>
        </p:nvSpPr>
        <p:spPr>
          <a:xfrm>
            <a:off x="8279508" y="1330605"/>
            <a:ext cx="1055676" cy="482008"/>
          </a:xfrm>
          <a:prstGeom prst="rect">
            <a:avLst/>
          </a:prstGeom>
          <a:noFill/>
        </p:spPr>
        <p:txBody>
          <a:bodyPr wrap="square" rtlCol="0">
            <a:noAutofit/>
          </a:bodyPr>
          <a:lstStyle/>
          <a:p>
            <a:pPr marL="0" marR="0" algn="ctr">
              <a:spcBef>
                <a:spcPts val="0"/>
              </a:spcBef>
              <a:spcAft>
                <a:spcPts val="0"/>
              </a:spcAft>
            </a:pPr>
            <a:r>
              <a:rPr lang="en-US" sz="12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Ultrasound </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2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Field</a:t>
            </a:r>
            <a:endParaRPr lang="en-US" sz="1200">
              <a:effectLst/>
              <a:latin typeface="Times New Roman" panose="02020603050405020304" pitchFamily="18" charset="0"/>
              <a:ea typeface="Times New Roman" panose="02020603050405020304" pitchFamily="18" charset="0"/>
            </a:endParaRPr>
          </a:p>
        </p:txBody>
      </p:sp>
      <p:cxnSp>
        <p:nvCxnSpPr>
          <p:cNvPr id="67" name="Straight Connector 66">
            <a:extLst>
              <a:ext uri="{FF2B5EF4-FFF2-40B4-BE49-F238E27FC236}">
                <a16:creationId xmlns:a16="http://schemas.microsoft.com/office/drawing/2014/main" id="{C7055073-6D21-4FA0-B641-3B06FD634985}"/>
              </a:ext>
            </a:extLst>
          </p:cNvPr>
          <p:cNvCxnSpPr>
            <a:cxnSpLocks/>
          </p:cNvCxnSpPr>
          <p:nvPr/>
        </p:nvCxnSpPr>
        <p:spPr>
          <a:xfrm>
            <a:off x="7607857" y="1401291"/>
            <a:ext cx="821784" cy="107464"/>
          </a:xfrm>
          <a:prstGeom prst="line">
            <a:avLst/>
          </a:prstGeom>
          <a:noFill/>
          <a:ln w="28575" cap="flat" cmpd="sng" algn="ctr">
            <a:solidFill>
              <a:srgbClr val="4BACC6"/>
            </a:solidFill>
            <a:prstDash val="solid"/>
            <a:headEnd type="oval"/>
          </a:ln>
          <a:effectLst/>
        </p:spPr>
      </p:cxnSp>
      <p:sp>
        <p:nvSpPr>
          <p:cNvPr id="32" name="Right Bracket 31">
            <a:extLst>
              <a:ext uri="{FF2B5EF4-FFF2-40B4-BE49-F238E27FC236}">
                <a16:creationId xmlns:a16="http://schemas.microsoft.com/office/drawing/2014/main" id="{989D34B1-4388-40F9-ADEC-47250912B357}"/>
              </a:ext>
            </a:extLst>
          </p:cNvPr>
          <p:cNvSpPr/>
          <p:nvPr/>
        </p:nvSpPr>
        <p:spPr>
          <a:xfrm flipH="1">
            <a:off x="1872358" y="2058392"/>
            <a:ext cx="247325" cy="998320"/>
          </a:xfrm>
          <a:prstGeom prst="rightBracket">
            <a:avLst>
              <a:gd name="adj" fmla="val 0"/>
            </a:avLst>
          </a:prstGeom>
          <a:noFill/>
          <a:ln w="28575" cap="flat" cmpd="sng" algn="ctr">
            <a:solidFill>
              <a:srgbClr val="4BACC6"/>
            </a:solidFill>
            <a:prstDash val="solid"/>
            <a:headEnd type="oval"/>
            <a:tailEnd type="oval"/>
          </a:ln>
          <a:effectLst/>
        </p:spPr>
        <p:txBody>
          <a:bodyPr wrap="square" rtlCol="0" anchor="ctr">
            <a:noAutofit/>
          </a:bodyPr>
          <a:lstStyle/>
          <a:p>
            <a:endParaRPr lang="en-US"/>
          </a:p>
        </p:txBody>
      </p:sp>
    </p:spTree>
    <p:extLst>
      <p:ext uri="{BB962C8B-B14F-4D97-AF65-F5344CB8AC3E}">
        <p14:creationId xmlns:p14="http://schemas.microsoft.com/office/powerpoint/2010/main" val="3921331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9"/>
          <p:cNvGraphicFramePr>
            <a:graphicFrameLocks/>
          </p:cNvGraphicFramePr>
          <p:nvPr>
            <p:extLst>
              <p:ext uri="{D42A27DB-BD31-4B8C-83A1-F6EECF244321}">
                <p14:modId xmlns:p14="http://schemas.microsoft.com/office/powerpoint/2010/main" val="3214065871"/>
              </p:ext>
            </p:extLst>
          </p:nvPr>
        </p:nvGraphicFramePr>
        <p:xfrm>
          <a:off x="228699" y="206549"/>
          <a:ext cx="9602683" cy="5233328"/>
        </p:xfrm>
        <a:graphic>
          <a:graphicData uri="http://schemas.openxmlformats.org/drawingml/2006/table">
            <a:tbl>
              <a:tblPr firstRow="1" bandRow="1">
                <a:tableStyleId>{5C22544A-7EE6-4342-B048-85BDC9FD1C3A}</a:tableStyleId>
              </a:tblPr>
              <a:tblGrid>
                <a:gridCol w="3200895">
                  <a:extLst>
                    <a:ext uri="{9D8B030D-6E8A-4147-A177-3AD203B41FA5}">
                      <a16:colId xmlns:a16="http://schemas.microsoft.com/office/drawing/2014/main" val="3510876665"/>
                    </a:ext>
                  </a:extLst>
                </a:gridCol>
                <a:gridCol w="2671044">
                  <a:extLst>
                    <a:ext uri="{9D8B030D-6E8A-4147-A177-3AD203B41FA5}">
                      <a16:colId xmlns:a16="http://schemas.microsoft.com/office/drawing/2014/main" val="4086592829"/>
                    </a:ext>
                  </a:extLst>
                </a:gridCol>
                <a:gridCol w="3730744">
                  <a:extLst>
                    <a:ext uri="{9D8B030D-6E8A-4147-A177-3AD203B41FA5}">
                      <a16:colId xmlns:a16="http://schemas.microsoft.com/office/drawing/2014/main" val="3398203673"/>
                    </a:ext>
                  </a:extLst>
                </a:gridCol>
              </a:tblGrid>
              <a:tr h="238193">
                <a:tc>
                  <a:txBody>
                    <a:bodyPr/>
                    <a:lstStyle/>
                    <a:p>
                      <a:pPr marL="0" marR="0" algn="ctr">
                        <a:lnSpc>
                          <a:spcPct val="107000"/>
                        </a:lnSpc>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ICON/IMAGE</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pPr marL="0" marR="0" algn="ctr">
                        <a:lnSpc>
                          <a:spcPct val="107000"/>
                        </a:lnSpc>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LABEL</a:t>
                      </a: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pPr marL="0" marR="0" algn="ctr">
                        <a:lnSpc>
                          <a:spcPct val="107000"/>
                        </a:lnSpc>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 TO USE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417274148"/>
                  </a:ext>
                </a:extLst>
              </a:tr>
              <a:tr h="1537784">
                <a:tc>
                  <a:txBody>
                    <a:bodyPr/>
                    <a:lstStyle/>
                    <a:p>
                      <a:endParaRPr lang="en-US" dirty="0"/>
                    </a:p>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Entering Patient Data for </a:t>
                      </a:r>
                      <a:br>
                        <a:rPr lang="en-US" sz="1600" b="1" dirty="0">
                          <a:effectLst/>
                          <a:latin typeface="Calibri" panose="020F0502020204030204" pitchFamily="34" charset="0"/>
                          <a:ea typeface="Calibri" panose="020F0502020204030204" pitchFamily="34" charset="0"/>
                          <a:cs typeface="Times New Roman" panose="02020603050405020304" pitchFamily="18" charset="0"/>
                        </a:rPr>
                      </a:br>
                      <a:r>
                        <a:rPr lang="en-US" sz="1600" b="1" dirty="0">
                          <a:effectLst/>
                          <a:latin typeface="Calibri" panose="020F0502020204030204" pitchFamily="34" charset="0"/>
                          <a:ea typeface="Calibri" panose="020F0502020204030204" pitchFamily="34" charset="0"/>
                          <a:cs typeface="Times New Roman" panose="02020603050405020304" pitchFamily="18" charset="0"/>
                        </a:rPr>
                        <a:t>New Patients</a:t>
                      </a: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a:lnSpc>
                          <a:spcPct val="107000"/>
                        </a:lnSpc>
                        <a:spcBef>
                          <a:spcPts val="0"/>
                        </a:spcBef>
                        <a:spcAft>
                          <a:spcPts val="0"/>
                        </a:spcAft>
                        <a:buFontTx/>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Patient Data window is displayed upon login, </a:t>
                      </a:r>
                      <a:r>
                        <a:rPr lang="en-US" sz="1200" b="0" dirty="0">
                          <a:effectLst/>
                          <a:latin typeface="Calibri" panose="020F0502020204030204" pitchFamily="34" charset="0"/>
                          <a:ea typeface="Calibri" panose="020F0502020204030204" pitchFamily="34" charset="0"/>
                          <a:cs typeface="Times New Roman" panose="02020603050405020304" pitchFamily="18" charset="0"/>
                        </a:rPr>
                        <a:t>or following a procedure.</a:t>
                      </a: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a:lnSpc>
                          <a:spcPct val="107000"/>
                        </a:lnSpc>
                        <a:spcBef>
                          <a:spcPts val="0"/>
                        </a:spcBef>
                        <a:spcAft>
                          <a:spcPts val="0"/>
                        </a:spcAft>
                        <a:buFontTx/>
                        <a:buNone/>
                      </a:pPr>
                      <a:endParaRPr lang="en-US" sz="1200" b="0" baseline="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a:lnSpc>
                          <a:spcPct val="107000"/>
                        </a:lnSpc>
                        <a:spcBef>
                          <a:spcPts val="0"/>
                        </a:spcBef>
                        <a:spcAft>
                          <a:spcPts val="0"/>
                        </a:spcAft>
                        <a:buFontTx/>
                        <a:buNone/>
                      </a:pPr>
                      <a:r>
                        <a:rPr lang="en-US" sz="1200" b="0" baseline="0" dirty="0">
                          <a:effectLst/>
                          <a:latin typeface="Calibri" panose="020F0502020204030204" pitchFamily="34" charset="0"/>
                          <a:ea typeface="Calibri" panose="020F0502020204030204" pitchFamily="34" charset="0"/>
                          <a:cs typeface="Times New Roman" panose="02020603050405020304" pitchFamily="18" charset="0"/>
                        </a:rPr>
                        <a:t>T</a:t>
                      </a:r>
                      <a:r>
                        <a:rPr lang="en-US" sz="1200" b="0" dirty="0">
                          <a:effectLst/>
                          <a:latin typeface="Calibri" panose="020F0502020204030204" pitchFamily="34" charset="0"/>
                          <a:ea typeface="Calibri" panose="020F0502020204030204" pitchFamily="34" charset="0"/>
                          <a:cs typeface="Times New Roman" panose="02020603050405020304" pitchFamily="18" charset="0"/>
                        </a:rPr>
                        <a:t>o enter a new patient:</a:t>
                      </a:r>
                    </a:p>
                    <a:p>
                      <a:pPr marL="171450" marR="0" lvl="0" indent="-171450" algn="l">
                        <a:lnSpc>
                          <a:spcPct val="107000"/>
                        </a:lnSpc>
                        <a:spcBef>
                          <a:spcPts val="0"/>
                        </a:spcBef>
                        <a:spcAft>
                          <a:spcPts val="0"/>
                        </a:spcAft>
                        <a:buFont typeface="Arial" panose="020B0604020202020204" pitchFamily="34" charset="0"/>
                        <a:buChar char="•"/>
                      </a:pPr>
                      <a:r>
                        <a:rPr lang="en-US" sz="1200" b="0" dirty="0">
                          <a:effectLst/>
                          <a:latin typeface="Calibri" panose="020F0502020204030204" pitchFamily="34" charset="0"/>
                          <a:ea typeface="Calibri" panose="020F0502020204030204" pitchFamily="34" charset="0"/>
                          <a:cs typeface="Times New Roman" panose="02020603050405020304" pitchFamily="18" charset="0"/>
                        </a:rPr>
                        <a:t>Click on the patient name (e.g. Jane Doe).</a:t>
                      </a:r>
                    </a:p>
                    <a:p>
                      <a:pPr marL="171450" marR="0" lvl="0" indent="-171450" algn="l">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Click on the “New Patient” button.</a:t>
                      </a:r>
                    </a:p>
                    <a:p>
                      <a:pPr marL="171450" marR="0" lvl="0" indent="-171450" algn="l">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Enter patient data.</a:t>
                      </a: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3778216"/>
                  </a:ext>
                </a:extLst>
              </a:tr>
              <a:tr h="161508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Component Connection </a:t>
                      </a:r>
                      <a:br>
                        <a:rPr lang="en-US" sz="1600" b="1" dirty="0">
                          <a:effectLst/>
                          <a:latin typeface="Calibri" panose="020F0502020204030204" pitchFamily="34" charset="0"/>
                          <a:ea typeface="Calibri" panose="020F0502020204030204" pitchFamily="34" charset="0"/>
                          <a:cs typeface="Times New Roman" panose="02020603050405020304" pitchFamily="18" charset="0"/>
                        </a:rPr>
                      </a:br>
                      <a:r>
                        <a:rPr lang="en-US" sz="1600" b="1" dirty="0">
                          <a:effectLst/>
                          <a:latin typeface="Calibri" panose="020F0502020204030204" pitchFamily="34" charset="0"/>
                          <a:ea typeface="Calibri" panose="020F0502020204030204" pitchFamily="34" charset="0"/>
                          <a:cs typeface="Times New Roman" panose="02020603050405020304" pitchFamily="18" charset="0"/>
                        </a:rPr>
                        <a:t>Indicators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Components that are not connected will blink.</a:t>
                      </a:r>
                    </a:p>
                    <a:p>
                      <a:pPr marL="171450" marR="0" lvl="0" indent="-171450" algn="l">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Components that are connected will be solid.</a:t>
                      </a:r>
                    </a:p>
                    <a:p>
                      <a:pPr marL="171450" marR="0" lvl="0" indent="-171450" algn="l">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When all components are connected, the indicators will disappear.</a:t>
                      </a: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673029"/>
                  </a:ext>
                </a:extLst>
              </a:tr>
              <a:tr h="184227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Ultrasound Imaging Presets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indent="-171450" algn="l">
                        <a:lnSpc>
                          <a:spcPct val="107000"/>
                        </a:lnSpc>
                        <a:spcBef>
                          <a:spcPts val="0"/>
                        </a:spcBef>
                        <a:spcAft>
                          <a:spcPts val="0"/>
                        </a:spcAft>
                        <a:buFont typeface="Arial" panose="020B0604020202020204" pitchFamily="34" charset="0"/>
                        <a:buChar char="•"/>
                      </a:pPr>
                      <a:r>
                        <a:rPr lang="en-US" sz="1200" dirty="0"/>
                        <a:t>The default Ultrasound Image Preset is for an </a:t>
                      </a:r>
                      <a:br>
                        <a:rPr lang="en-US" sz="1200" dirty="0"/>
                      </a:br>
                      <a:r>
                        <a:rPr lang="en-US" sz="1200" dirty="0"/>
                        <a:t>average sized fibroid (the middle blue circle on the left side of the screen).</a:t>
                      </a:r>
                    </a:p>
                    <a:p>
                      <a:pPr marL="171450" marR="0" indent="-171450" algn="l">
                        <a:lnSpc>
                          <a:spcPct val="107000"/>
                        </a:lnSpc>
                        <a:spcBef>
                          <a:spcPts val="0"/>
                        </a:spcBef>
                        <a:spcAft>
                          <a:spcPts val="0"/>
                        </a:spcAft>
                        <a:buFont typeface="Arial" panose="020B0604020202020204" pitchFamily="34" charset="0"/>
                        <a:buChar char="•"/>
                      </a:pPr>
                      <a:r>
                        <a:rPr lang="en-US" sz="1200" dirty="0"/>
                        <a:t>The presets are programmed to adjust the image depth, ultrasound frequency, and other imaging parameters. </a:t>
                      </a:r>
                    </a:p>
                    <a:p>
                      <a:pPr marL="171450" marR="0" indent="-171450" algn="l">
                        <a:lnSpc>
                          <a:spcPct val="107000"/>
                        </a:lnSpc>
                        <a:spcBef>
                          <a:spcPts val="0"/>
                        </a:spcBef>
                        <a:spcAft>
                          <a:spcPts val="0"/>
                        </a:spcAft>
                        <a:buFont typeface="Arial" panose="020B0604020202020204" pitchFamily="34" charset="0"/>
                        <a:buChar char="•"/>
                      </a:pPr>
                      <a:r>
                        <a:rPr lang="en-US" sz="1200" dirty="0"/>
                        <a:t>To change to a preset, click on a circle (small, medium, or large).</a:t>
                      </a: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1838338"/>
                  </a:ext>
                </a:extLst>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99" y="5630379"/>
            <a:ext cx="1348336" cy="608678"/>
          </a:xfrm>
          <a:prstGeom prst="rect">
            <a:avLst/>
          </a:prstGeom>
        </p:spPr>
      </p:pic>
      <p:sp>
        <p:nvSpPr>
          <p:cNvPr id="39" name="TextBox 38"/>
          <p:cNvSpPr txBox="1"/>
          <p:nvPr/>
        </p:nvSpPr>
        <p:spPr>
          <a:xfrm>
            <a:off x="1665707" y="5685059"/>
            <a:ext cx="8311657" cy="553998"/>
          </a:xfrm>
          <a:prstGeom prst="rect">
            <a:avLst/>
          </a:prstGeom>
          <a:noFill/>
        </p:spPr>
        <p:txBody>
          <a:bodyPr wrap="square" rtlCol="0">
            <a:spAutoFit/>
          </a:bodyPr>
          <a:lstStyle/>
          <a:p>
            <a:pPr algn="ctr"/>
            <a:r>
              <a:rPr lang="en-US" sz="3000" b="1" dirty="0">
                <a:solidFill>
                  <a:schemeClr val="bg1"/>
                </a:solidFill>
              </a:rPr>
              <a:t>QUICK REFERENCE GUIDE  |  SOFTWARE CONTROLS</a:t>
            </a:r>
            <a:endParaRPr lang="en-US" sz="3000"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224" y="2049601"/>
            <a:ext cx="662526" cy="1468995"/>
          </a:xfrm>
          <a:prstGeom prst="rect">
            <a:avLst/>
          </a:prstGeom>
          <a:ln w="12700">
            <a:solidFill>
              <a:schemeClr val="bg1">
                <a:lumMod val="65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100" y="3669021"/>
            <a:ext cx="760715" cy="1699341"/>
          </a:xfrm>
          <a:prstGeom prst="rect">
            <a:avLst/>
          </a:prstGeom>
          <a:ln w="28575">
            <a:solidFill>
              <a:schemeClr val="tx1"/>
            </a:solidFill>
          </a:ln>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507" y="494649"/>
            <a:ext cx="1089633" cy="1369026"/>
          </a:xfrm>
          <a:prstGeom prst="rect">
            <a:avLst/>
          </a:prstGeom>
          <a:ln w="19050">
            <a:solidFill>
              <a:schemeClr val="bg1">
                <a:lumMod val="65000"/>
              </a:schemeClr>
            </a:solidFill>
          </a:ln>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1033" y="536090"/>
            <a:ext cx="1400480" cy="1350993"/>
          </a:xfrm>
          <a:prstGeom prst="rect">
            <a:avLst/>
          </a:prstGeom>
          <a:ln w="19050">
            <a:solidFill>
              <a:schemeClr val="bg1">
                <a:lumMod val="65000"/>
              </a:schemeClr>
            </a:solidFill>
          </a:ln>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507" y="699974"/>
            <a:ext cx="630324" cy="19435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507" y="719298"/>
            <a:ext cx="626705" cy="175026"/>
          </a:xfrm>
          <a:prstGeom prst="rect">
            <a:avLst/>
          </a:prstGeom>
        </p:spPr>
      </p:pic>
      <p:sp>
        <p:nvSpPr>
          <p:cNvPr id="13" name="Rectangle 12">
            <a:extLst>
              <a:ext uri="{FF2B5EF4-FFF2-40B4-BE49-F238E27FC236}">
                <a16:creationId xmlns:a16="http://schemas.microsoft.com/office/drawing/2014/main" id="{81D1415E-B293-4587-9128-C8C573938E4A}"/>
              </a:ext>
            </a:extLst>
          </p:cNvPr>
          <p:cNvSpPr/>
          <p:nvPr/>
        </p:nvSpPr>
        <p:spPr>
          <a:xfrm>
            <a:off x="0" y="5497972"/>
            <a:ext cx="10058400" cy="9144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t>		</a:t>
            </a:r>
          </a:p>
        </p:txBody>
      </p:sp>
      <p:pic>
        <p:nvPicPr>
          <p:cNvPr id="14" name="Picture 13">
            <a:extLst>
              <a:ext uri="{FF2B5EF4-FFF2-40B4-BE49-F238E27FC236}">
                <a16:creationId xmlns:a16="http://schemas.microsoft.com/office/drawing/2014/main" id="{E2718255-CE29-4AB0-A638-AFF7DFF3E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505" y="5606927"/>
            <a:ext cx="1348336" cy="608678"/>
          </a:xfrm>
          <a:prstGeom prst="rect">
            <a:avLst/>
          </a:prstGeom>
        </p:spPr>
      </p:pic>
      <p:sp>
        <p:nvSpPr>
          <p:cNvPr id="17" name="Rectangle: Rounded Corners 16">
            <a:extLst>
              <a:ext uri="{FF2B5EF4-FFF2-40B4-BE49-F238E27FC236}">
                <a16:creationId xmlns:a16="http://schemas.microsoft.com/office/drawing/2014/main" id="{BBB95F6A-4B1A-4C1A-B420-DC450E9C7C67}"/>
              </a:ext>
            </a:extLst>
          </p:cNvPr>
          <p:cNvSpPr/>
          <p:nvPr/>
        </p:nvSpPr>
        <p:spPr>
          <a:xfrm>
            <a:off x="8361613" y="6366399"/>
            <a:ext cx="1696786" cy="487003"/>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SOFTWARE </a:t>
            </a:r>
          </a:p>
        </p:txBody>
      </p:sp>
      <p:sp>
        <p:nvSpPr>
          <p:cNvPr id="22" name="TextBox 21">
            <a:extLst>
              <a:ext uri="{FF2B5EF4-FFF2-40B4-BE49-F238E27FC236}">
                <a16:creationId xmlns:a16="http://schemas.microsoft.com/office/drawing/2014/main" id="{CB220FF8-AD67-45EC-9288-6C719686954A}"/>
              </a:ext>
            </a:extLst>
          </p:cNvPr>
          <p:cNvSpPr txBox="1"/>
          <p:nvPr/>
        </p:nvSpPr>
        <p:spPr>
          <a:xfrm>
            <a:off x="1676828" y="5669280"/>
            <a:ext cx="8311657" cy="553998"/>
          </a:xfrm>
          <a:prstGeom prst="rect">
            <a:avLst/>
          </a:prstGeom>
          <a:noFill/>
        </p:spPr>
        <p:txBody>
          <a:bodyPr wrap="square" rtlCol="0">
            <a:spAutoFit/>
          </a:bodyPr>
          <a:lstStyle/>
          <a:p>
            <a:pPr algn="ctr"/>
            <a:r>
              <a:rPr lang="en-US" sz="3000" b="1" dirty="0">
                <a:solidFill>
                  <a:schemeClr val="bg1"/>
                </a:solidFill>
              </a:rPr>
              <a:t>QUICK REFERENCE GUIDE  |  SOFTWARE CONTROLS</a:t>
            </a:r>
            <a:endParaRPr lang="en-US" sz="3000" dirty="0">
              <a:solidFill>
                <a:schemeClr val="bg1"/>
              </a:solidFill>
            </a:endParaRPr>
          </a:p>
        </p:txBody>
      </p:sp>
    </p:spTree>
    <p:extLst>
      <p:ext uri="{BB962C8B-B14F-4D97-AF65-F5344CB8AC3E}">
        <p14:creationId xmlns:p14="http://schemas.microsoft.com/office/powerpoint/2010/main" val="263871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97972"/>
            <a:ext cx="10058400" cy="9144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505" y="5606927"/>
            <a:ext cx="1348336" cy="608678"/>
          </a:xfrm>
          <a:prstGeom prst="rect">
            <a:avLst/>
          </a:prstGeom>
        </p:spPr>
      </p:pic>
      <p:sp>
        <p:nvSpPr>
          <p:cNvPr id="39" name="TextBox 38"/>
          <p:cNvSpPr txBox="1"/>
          <p:nvPr/>
        </p:nvSpPr>
        <p:spPr>
          <a:xfrm>
            <a:off x="1676828" y="5669280"/>
            <a:ext cx="8311657" cy="553998"/>
          </a:xfrm>
          <a:prstGeom prst="rect">
            <a:avLst/>
          </a:prstGeom>
          <a:noFill/>
        </p:spPr>
        <p:txBody>
          <a:bodyPr wrap="square" rtlCol="0">
            <a:spAutoFit/>
          </a:bodyPr>
          <a:lstStyle/>
          <a:p>
            <a:pPr algn="ctr"/>
            <a:r>
              <a:rPr lang="en-US" sz="3000" b="1" dirty="0">
                <a:solidFill>
                  <a:schemeClr val="bg1"/>
                </a:solidFill>
              </a:rPr>
              <a:t>QUICK REFERENCE GUIDE  |  SOFTWARE CONTROLS</a:t>
            </a:r>
            <a:endParaRPr lang="en-US" sz="3000" dirty="0">
              <a:solidFill>
                <a:schemeClr val="bg1"/>
              </a:solidFill>
            </a:endParaRPr>
          </a:p>
        </p:txBody>
      </p:sp>
      <p:graphicFrame>
        <p:nvGraphicFramePr>
          <p:cNvPr id="9" name="Content Placeholder 9"/>
          <p:cNvGraphicFramePr>
            <a:graphicFrameLocks/>
          </p:cNvGraphicFramePr>
          <p:nvPr>
            <p:extLst>
              <p:ext uri="{D42A27DB-BD31-4B8C-83A1-F6EECF244321}">
                <p14:modId xmlns:p14="http://schemas.microsoft.com/office/powerpoint/2010/main" val="2436497913"/>
              </p:ext>
            </p:extLst>
          </p:nvPr>
        </p:nvGraphicFramePr>
        <p:xfrm>
          <a:off x="196010" y="188161"/>
          <a:ext cx="9629774" cy="5199920"/>
        </p:xfrm>
        <a:graphic>
          <a:graphicData uri="http://schemas.openxmlformats.org/drawingml/2006/table">
            <a:tbl>
              <a:tblPr firstRow="1" bandRow="1">
                <a:tableStyleId>{5C22544A-7EE6-4342-B048-85BDC9FD1C3A}</a:tableStyleId>
              </a:tblPr>
              <a:tblGrid>
                <a:gridCol w="3209924">
                  <a:extLst>
                    <a:ext uri="{9D8B030D-6E8A-4147-A177-3AD203B41FA5}">
                      <a16:colId xmlns:a16="http://schemas.microsoft.com/office/drawing/2014/main" val="3510876665"/>
                    </a:ext>
                  </a:extLst>
                </a:gridCol>
                <a:gridCol w="2175077">
                  <a:extLst>
                    <a:ext uri="{9D8B030D-6E8A-4147-A177-3AD203B41FA5}">
                      <a16:colId xmlns:a16="http://schemas.microsoft.com/office/drawing/2014/main" val="4086592829"/>
                    </a:ext>
                  </a:extLst>
                </a:gridCol>
                <a:gridCol w="4244773">
                  <a:extLst>
                    <a:ext uri="{9D8B030D-6E8A-4147-A177-3AD203B41FA5}">
                      <a16:colId xmlns:a16="http://schemas.microsoft.com/office/drawing/2014/main" val="3398203673"/>
                    </a:ext>
                  </a:extLst>
                </a:gridCol>
              </a:tblGrid>
              <a:tr h="249862">
                <a:tc>
                  <a:txBody>
                    <a:bodyPr/>
                    <a:lstStyle/>
                    <a:p>
                      <a:pPr marL="0" marR="0" algn="ctr">
                        <a:lnSpc>
                          <a:spcPct val="107000"/>
                        </a:lnSpc>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ICON/IMAGE</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pPr marL="0" marR="0" algn="ctr">
                        <a:lnSpc>
                          <a:spcPct val="107000"/>
                        </a:lnSpc>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LABEL</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pPr marL="0" marR="0" algn="ctr">
                        <a:lnSpc>
                          <a:spcPct val="107000"/>
                        </a:lnSpc>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 TO USE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417274148"/>
                  </a:ext>
                </a:extLst>
              </a:tr>
              <a:tr h="78755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Freeze/Unfreeze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To freeze image, click on Freeze icon or the spacebar.  </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r>
                        <a:rPr lang="en-US" sz="1200" dirty="0">
                          <a:effectLst/>
                          <a:latin typeface="Calibri" panose="020F0502020204030204" pitchFamily="34" charset="0"/>
                          <a:ea typeface="Calibri" panose="020F0502020204030204" pitchFamily="34" charset="0"/>
                          <a:cs typeface="Times New Roman" panose="02020603050405020304" pitchFamily="18" charset="0"/>
                        </a:rPr>
                        <a:t>Freeze Icon will remain gray while image is frozen.</a:t>
                      </a:r>
                    </a:p>
                    <a:p>
                      <a:pPr marL="171450" marR="0" lvl="0" indent="-171450" algn="l">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To unfreeze image, click on Freeze Icon or the spacebar.</a:t>
                      </a: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63778216"/>
                  </a:ext>
                </a:extLst>
              </a:tr>
              <a:tr h="1289023">
                <a:tc>
                  <a:txBody>
                    <a:bodyPr/>
                    <a:lstStyle/>
                    <a:p>
                      <a:r>
                        <a:rPr lang="en-US"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IUUS Probe </a:t>
                      </a:r>
                      <a:br>
                        <a:rPr lang="en-US" sz="1600" b="1" dirty="0">
                          <a:effectLst/>
                          <a:latin typeface="Calibri" panose="020F0502020204030204" pitchFamily="34" charset="0"/>
                          <a:ea typeface="Calibri" panose="020F0502020204030204" pitchFamily="34" charset="0"/>
                          <a:cs typeface="Times New Roman" panose="02020603050405020304" pitchFamily="18" charset="0"/>
                        </a:rPr>
                      </a:br>
                      <a:r>
                        <a:rPr lang="en-US" sz="1600" b="1" dirty="0">
                          <a:effectLst/>
                          <a:latin typeface="Calibri" panose="020F0502020204030204" pitchFamily="34" charset="0"/>
                          <a:ea typeface="Calibri" panose="020F0502020204030204" pitchFamily="34" charset="0"/>
                          <a:cs typeface="Times New Roman" panose="02020603050405020304" pitchFamily="18" charset="0"/>
                        </a:rPr>
                        <a:t>Articulation Angle</a:t>
                      </a: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Articulation angle is displayed at the top of the ultrasound data field. </a:t>
                      </a:r>
                    </a:p>
                    <a:p>
                      <a:pPr marL="171450" marR="0" lvl="0" indent="-171450" algn="l">
                        <a:lnSpc>
                          <a:spcPct val="107000"/>
                        </a:lnSpc>
                        <a:spcBef>
                          <a:spcPts val="0"/>
                        </a:spcBef>
                        <a:spcAft>
                          <a:spcPts val="0"/>
                        </a:spcAft>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angles available are 0°, 45°, and 60°.</a:t>
                      </a: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3673029"/>
                  </a:ext>
                </a:extLst>
              </a:tr>
              <a:tr h="13803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RF Status</a:t>
                      </a: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l">
                        <a:lnSpc>
                          <a:spcPct val="107000"/>
                        </a:lnSpc>
                        <a:spcBef>
                          <a:spcPts val="0"/>
                        </a:spcBef>
                        <a:spcAft>
                          <a:spcPts val="6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Offline</a:t>
                      </a:r>
                      <a:r>
                        <a:rPr lang="en-US" sz="1200" dirty="0">
                          <a:effectLst/>
                          <a:latin typeface="Calibri" panose="020F0502020204030204" pitchFamily="34" charset="0"/>
                          <a:ea typeface="Calibri" panose="020F0502020204030204" pitchFamily="34" charset="0"/>
                          <a:cs typeface="Times New Roman" panose="02020603050405020304" pitchFamily="18" charset="0"/>
                        </a:rPr>
                        <a:t> – RF not connected</a:t>
                      </a:r>
                    </a:p>
                    <a:p>
                      <a:pPr marL="0" marR="0" algn="l">
                        <a:lnSpc>
                          <a:spcPct val="107000"/>
                        </a:lnSpc>
                        <a:spcBef>
                          <a:spcPts val="0"/>
                        </a:spcBef>
                        <a:spcAft>
                          <a:spcPts val="6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Standby</a:t>
                      </a:r>
                      <a:r>
                        <a:rPr lang="en-US" sz="1200" dirty="0">
                          <a:effectLst/>
                          <a:latin typeface="Calibri" panose="020F0502020204030204" pitchFamily="34" charset="0"/>
                          <a:ea typeface="Calibri" panose="020F0502020204030204" pitchFamily="34" charset="0"/>
                          <a:cs typeface="Times New Roman" panose="02020603050405020304" pitchFamily="18" charset="0"/>
                        </a:rPr>
                        <a:t> – During targeting phase</a:t>
                      </a:r>
                    </a:p>
                    <a:p>
                      <a:pPr marL="0" marR="0" algn="l">
                        <a:lnSpc>
                          <a:spcPct val="107000"/>
                        </a:lnSpc>
                        <a:spcBef>
                          <a:spcPts val="0"/>
                        </a:spcBef>
                        <a:spcAft>
                          <a:spcPts val="6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Ready</a:t>
                      </a:r>
                      <a:r>
                        <a:rPr lang="en-US" sz="1200" dirty="0">
                          <a:effectLst/>
                          <a:latin typeface="Calibri" panose="020F0502020204030204" pitchFamily="34" charset="0"/>
                          <a:ea typeface="Calibri" panose="020F0502020204030204" pitchFamily="34" charset="0"/>
                          <a:cs typeface="Times New Roman" panose="02020603050405020304" pitchFamily="18" charset="0"/>
                        </a:rPr>
                        <a:t> – Ready to be activated by operator  </a:t>
                      </a:r>
                    </a:p>
                    <a:p>
                      <a:pPr marL="0" marR="0" algn="l">
                        <a:lnSpc>
                          <a:spcPct val="107000"/>
                        </a:lnSpc>
                        <a:spcBef>
                          <a:spcPts val="0"/>
                        </a:spcBef>
                        <a:spcAft>
                          <a:spcPts val="6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Active</a:t>
                      </a:r>
                      <a:r>
                        <a:rPr lang="en-US" sz="1200" dirty="0">
                          <a:effectLst/>
                          <a:latin typeface="Calibri" panose="020F0502020204030204" pitchFamily="34" charset="0"/>
                          <a:ea typeface="Calibri" panose="020F0502020204030204" pitchFamily="34" charset="0"/>
                          <a:cs typeface="Times New Roman" panose="02020603050405020304" pitchFamily="18" charset="0"/>
                        </a:rPr>
                        <a:t> – Activated, heats Needle Electrodes to 105</a:t>
                      </a:r>
                      <a:r>
                        <a:rPr lang="en-US" sz="1200" dirty="0">
                          <a:effectLst/>
                          <a:latin typeface="Verdana" panose="020B0604030504040204" pitchFamily="34" charset="0"/>
                          <a:ea typeface="Calibri" panose="020F0502020204030204" pitchFamily="34" charset="0"/>
                          <a:cs typeface="Times New Roman" panose="02020603050405020304" pitchFamily="18" charset="0"/>
                        </a:rPr>
                        <a:t>°</a:t>
                      </a:r>
                      <a:r>
                        <a:rPr lang="en-US" sz="1200" dirty="0">
                          <a:effectLst/>
                          <a:latin typeface="Calibri" panose="020F0502020204030204" pitchFamily="34" charset="0"/>
                          <a:ea typeface="Calibri" panose="020F0502020204030204" pitchFamily="34" charset="0"/>
                          <a:cs typeface="Times New Roman" panose="02020603050405020304" pitchFamily="18" charset="0"/>
                        </a:rPr>
                        <a:t>C</a:t>
                      </a: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2586583"/>
                  </a:ext>
                </a:extLst>
              </a:tr>
              <a:tr h="81768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Still Image Capture </a:t>
                      </a: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 capture a still image, click on Still Image Capture icon.</a:t>
                      </a: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0711174"/>
                  </a:ext>
                </a:extLst>
              </a:tr>
              <a:tr h="675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Image Review</a:t>
                      </a:r>
                    </a:p>
                  </a:txBody>
                  <a:tcPr marL="21928"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 review captured images, click on Image Review icon.</a:t>
                      </a:r>
                    </a:p>
                  </a:txBody>
                  <a:tcPr marL="182880" marR="219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6260107"/>
                  </a:ext>
                </a:extLst>
              </a:tr>
            </a:tbl>
          </a:graphicData>
        </a:graphic>
      </p:graphicFrame>
      <p:pic>
        <p:nvPicPr>
          <p:cNvPr id="3" name="Picture 2"/>
          <p:cNvPicPr>
            <a:picLocks noChangeAspect="1"/>
          </p:cNvPicPr>
          <p:nvPr/>
        </p:nvPicPr>
        <p:blipFill>
          <a:blip r:embed="rId3"/>
          <a:stretch>
            <a:fillRect/>
          </a:stretch>
        </p:blipFill>
        <p:spPr>
          <a:xfrm>
            <a:off x="1336462" y="2547081"/>
            <a:ext cx="832338" cy="129050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456" y="1257497"/>
            <a:ext cx="654350" cy="1179693"/>
          </a:xfrm>
          <a:prstGeom prst="rect">
            <a:avLst/>
          </a:prstGeom>
          <a:ln>
            <a:solidFill>
              <a:schemeClr val="bg1">
                <a:lumMod val="65000"/>
              </a:schemeClr>
            </a:solidFill>
          </a:ln>
        </p:spPr>
      </p:pic>
      <p:sp>
        <p:nvSpPr>
          <p:cNvPr id="15" name="Oval 14"/>
          <p:cNvSpPr/>
          <p:nvPr/>
        </p:nvSpPr>
        <p:spPr>
          <a:xfrm>
            <a:off x="1362401" y="1186683"/>
            <a:ext cx="725899" cy="423677"/>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218EB44-773A-4AF2-A2A7-ABEA90941DA8}"/>
              </a:ext>
            </a:extLst>
          </p:cNvPr>
          <p:cNvPicPr/>
          <p:nvPr/>
        </p:nvPicPr>
        <p:blipFill>
          <a:blip r:embed="rId5"/>
          <a:stretch>
            <a:fillRect/>
          </a:stretch>
        </p:blipFill>
        <p:spPr>
          <a:xfrm>
            <a:off x="1481386" y="493822"/>
            <a:ext cx="557530" cy="557530"/>
          </a:xfrm>
          <a:prstGeom prst="ellipse">
            <a:avLst/>
          </a:prstGeom>
        </p:spPr>
      </p:pic>
      <p:pic>
        <p:nvPicPr>
          <p:cNvPr id="14" name="Picture 13">
            <a:extLst>
              <a:ext uri="{FF2B5EF4-FFF2-40B4-BE49-F238E27FC236}">
                <a16:creationId xmlns:a16="http://schemas.microsoft.com/office/drawing/2014/main" id="{823180F1-5EAB-43B1-90D4-F73DAAFC6780}"/>
              </a:ext>
            </a:extLst>
          </p:cNvPr>
          <p:cNvPicPr/>
          <p:nvPr/>
        </p:nvPicPr>
        <p:blipFill>
          <a:blip r:embed="rId6"/>
          <a:stretch>
            <a:fillRect/>
          </a:stretch>
        </p:blipFill>
        <p:spPr>
          <a:xfrm>
            <a:off x="1473866" y="4029265"/>
            <a:ext cx="557530" cy="557530"/>
          </a:xfrm>
          <a:prstGeom prst="ellipse">
            <a:avLst/>
          </a:prstGeom>
        </p:spPr>
      </p:pic>
      <p:pic>
        <p:nvPicPr>
          <p:cNvPr id="17" name="Picture 16">
            <a:extLst>
              <a:ext uri="{FF2B5EF4-FFF2-40B4-BE49-F238E27FC236}">
                <a16:creationId xmlns:a16="http://schemas.microsoft.com/office/drawing/2014/main" id="{8A2A04B5-1F9A-46F9-B08A-C080A62FF1E2}"/>
              </a:ext>
            </a:extLst>
          </p:cNvPr>
          <p:cNvPicPr/>
          <p:nvPr/>
        </p:nvPicPr>
        <p:blipFill>
          <a:blip r:embed="rId7"/>
          <a:stretch>
            <a:fillRect/>
          </a:stretch>
        </p:blipFill>
        <p:spPr>
          <a:xfrm>
            <a:off x="1481386" y="4772301"/>
            <a:ext cx="557530" cy="557530"/>
          </a:xfrm>
          <a:prstGeom prst="ellipse">
            <a:avLst/>
          </a:prstGeom>
        </p:spPr>
      </p:pic>
    </p:spTree>
    <p:extLst>
      <p:ext uri="{BB962C8B-B14F-4D97-AF65-F5344CB8AC3E}">
        <p14:creationId xmlns:p14="http://schemas.microsoft.com/office/powerpoint/2010/main" val="2579817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97972"/>
            <a:ext cx="10058400" cy="9144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800" b="1" dirty="0"/>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505" y="5606927"/>
            <a:ext cx="1348336" cy="608678"/>
          </a:xfrm>
          <a:prstGeom prst="rect">
            <a:avLst/>
          </a:prstGeom>
        </p:spPr>
      </p:pic>
      <p:sp>
        <p:nvSpPr>
          <p:cNvPr id="39" name="TextBox 38"/>
          <p:cNvSpPr txBox="1"/>
          <p:nvPr/>
        </p:nvSpPr>
        <p:spPr>
          <a:xfrm>
            <a:off x="1676828" y="5669280"/>
            <a:ext cx="8311657" cy="553998"/>
          </a:xfrm>
          <a:prstGeom prst="rect">
            <a:avLst/>
          </a:prstGeom>
          <a:noFill/>
        </p:spPr>
        <p:txBody>
          <a:bodyPr wrap="square" rtlCol="0">
            <a:spAutoFit/>
          </a:bodyPr>
          <a:lstStyle/>
          <a:p>
            <a:pPr algn="ctr"/>
            <a:r>
              <a:rPr lang="en-US" sz="3000" b="1" dirty="0">
                <a:solidFill>
                  <a:schemeClr val="bg1"/>
                </a:solidFill>
              </a:rPr>
              <a:t>QUICK REFERENCE GUIDE  |  MANAGE FILES</a:t>
            </a:r>
            <a:endParaRPr lang="en-US" sz="3000" dirty="0">
              <a:solidFill>
                <a:schemeClr val="bg1"/>
              </a:solidFill>
            </a:endParaRPr>
          </a:p>
        </p:txBody>
      </p:sp>
      <p:graphicFrame>
        <p:nvGraphicFramePr>
          <p:cNvPr id="29" name="Table 28">
            <a:extLst>
              <a:ext uri="{FF2B5EF4-FFF2-40B4-BE49-F238E27FC236}">
                <a16:creationId xmlns:a16="http://schemas.microsoft.com/office/drawing/2014/main" id="{9745A2E5-21AC-4935-8160-C67AD4A103F0}"/>
              </a:ext>
            </a:extLst>
          </p:cNvPr>
          <p:cNvGraphicFramePr>
            <a:graphicFrameLocks noGrp="1"/>
          </p:cNvGraphicFramePr>
          <p:nvPr>
            <p:extLst>
              <p:ext uri="{D42A27DB-BD31-4B8C-83A1-F6EECF244321}">
                <p14:modId xmlns:p14="http://schemas.microsoft.com/office/powerpoint/2010/main" val="1962093342"/>
              </p:ext>
            </p:extLst>
          </p:nvPr>
        </p:nvGraphicFramePr>
        <p:xfrm>
          <a:off x="228600" y="228600"/>
          <a:ext cx="9601200" cy="5029200"/>
        </p:xfrm>
        <a:graphic>
          <a:graphicData uri="http://schemas.openxmlformats.org/drawingml/2006/table">
            <a:tbl>
              <a:tblPr firstRow="1" bandRow="1">
                <a:tableStyleId>{2D5ABB26-0587-4C30-8999-92F81FD0307C}</a:tableStyleId>
              </a:tblPr>
              <a:tblGrid>
                <a:gridCol w="9601200">
                  <a:extLst>
                    <a:ext uri="{9D8B030D-6E8A-4147-A177-3AD203B41FA5}">
                      <a16:colId xmlns:a16="http://schemas.microsoft.com/office/drawing/2014/main" val="1144898366"/>
                    </a:ext>
                  </a:extLst>
                </a:gridCol>
              </a:tblGrid>
              <a:tr h="2476022">
                <a:tc>
                  <a:txBody>
                    <a:bodyPr/>
                    <a:lstStyle/>
                    <a:p>
                      <a:pPr marL="342900" indent="-342900">
                        <a:buFont typeface="Arial" panose="020B0604020202020204" pitchFamily="34" charset="0"/>
                        <a:buChar char="•"/>
                      </a:pP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40828"/>
                  </a:ext>
                </a:extLst>
              </a:tr>
              <a:tr h="2553178">
                <a:tc>
                  <a:txBody>
                    <a:bodyPr/>
                    <a:lstStyle/>
                    <a:p>
                      <a:pPr marL="0" indent="0">
                        <a:buFont typeface="Arial" panose="020B0604020202020204" pitchFamily="34" charset="0"/>
                        <a:buNone/>
                      </a:pP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238310"/>
                  </a:ext>
                </a:extLst>
              </a:tr>
            </a:tbl>
          </a:graphicData>
        </a:graphic>
      </p:graphicFrame>
      <p:sp>
        <p:nvSpPr>
          <p:cNvPr id="40" name="Oval 39">
            <a:extLst>
              <a:ext uri="{FF2B5EF4-FFF2-40B4-BE49-F238E27FC236}">
                <a16:creationId xmlns:a16="http://schemas.microsoft.com/office/drawing/2014/main" id="{C6A64AE9-310B-4F56-89F8-6580957A0E09}"/>
              </a:ext>
            </a:extLst>
          </p:cNvPr>
          <p:cNvSpPr/>
          <p:nvPr/>
        </p:nvSpPr>
        <p:spPr>
          <a:xfrm>
            <a:off x="402993" y="357862"/>
            <a:ext cx="444003" cy="444003"/>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1</a:t>
            </a:r>
            <a:endParaRPr lang="en-US" sz="3200" b="1" dirty="0">
              <a:solidFill>
                <a:schemeClr val="bg1"/>
              </a:solidFill>
            </a:endParaRPr>
          </a:p>
        </p:txBody>
      </p:sp>
      <p:sp>
        <p:nvSpPr>
          <p:cNvPr id="44" name="Oval 43">
            <a:extLst>
              <a:ext uri="{FF2B5EF4-FFF2-40B4-BE49-F238E27FC236}">
                <a16:creationId xmlns:a16="http://schemas.microsoft.com/office/drawing/2014/main" id="{A6D25FD5-0860-42D8-A97A-1E56B6E9375C}"/>
              </a:ext>
            </a:extLst>
          </p:cNvPr>
          <p:cNvSpPr/>
          <p:nvPr/>
        </p:nvSpPr>
        <p:spPr>
          <a:xfrm>
            <a:off x="3549125" y="319583"/>
            <a:ext cx="444003" cy="444003"/>
          </a:xfrm>
          <a:prstGeom prst="ellipse">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2</a:t>
            </a:r>
            <a:endParaRPr lang="en-US" sz="3200" b="1" dirty="0">
              <a:solidFill>
                <a:schemeClr val="bg1"/>
              </a:solidFill>
            </a:endParaRPr>
          </a:p>
        </p:txBody>
      </p:sp>
      <p:sp>
        <p:nvSpPr>
          <p:cNvPr id="45" name="Oval 44">
            <a:extLst>
              <a:ext uri="{FF2B5EF4-FFF2-40B4-BE49-F238E27FC236}">
                <a16:creationId xmlns:a16="http://schemas.microsoft.com/office/drawing/2014/main" id="{F525D486-390E-4168-AF10-1A65A44B3208}"/>
              </a:ext>
            </a:extLst>
          </p:cNvPr>
          <p:cNvSpPr/>
          <p:nvPr/>
        </p:nvSpPr>
        <p:spPr>
          <a:xfrm>
            <a:off x="6832686" y="321825"/>
            <a:ext cx="444003" cy="444003"/>
          </a:xfrm>
          <a:prstGeom prst="ellipse">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3</a:t>
            </a:r>
            <a:endParaRPr lang="en-US" sz="3200" b="1" dirty="0">
              <a:solidFill>
                <a:schemeClr val="bg1"/>
              </a:solidFill>
            </a:endParaRPr>
          </a:p>
        </p:txBody>
      </p:sp>
      <p:sp>
        <p:nvSpPr>
          <p:cNvPr id="46" name="Oval 45">
            <a:extLst>
              <a:ext uri="{FF2B5EF4-FFF2-40B4-BE49-F238E27FC236}">
                <a16:creationId xmlns:a16="http://schemas.microsoft.com/office/drawing/2014/main" id="{9FB4E0FB-B8EF-4DDC-AD77-03A242D47B41}"/>
              </a:ext>
            </a:extLst>
          </p:cNvPr>
          <p:cNvSpPr/>
          <p:nvPr/>
        </p:nvSpPr>
        <p:spPr>
          <a:xfrm>
            <a:off x="6832686" y="2798224"/>
            <a:ext cx="444003" cy="444003"/>
          </a:xfrm>
          <a:prstGeom prst="ellipse">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6</a:t>
            </a:r>
            <a:endParaRPr lang="en-US" sz="3200" b="1" dirty="0">
              <a:solidFill>
                <a:schemeClr val="bg1"/>
              </a:solidFill>
            </a:endParaRPr>
          </a:p>
        </p:txBody>
      </p:sp>
      <p:sp>
        <p:nvSpPr>
          <p:cNvPr id="47" name="Oval 46">
            <a:extLst>
              <a:ext uri="{FF2B5EF4-FFF2-40B4-BE49-F238E27FC236}">
                <a16:creationId xmlns:a16="http://schemas.microsoft.com/office/drawing/2014/main" id="{A2EF548E-C953-4662-9A72-2A07C63DF18D}"/>
              </a:ext>
            </a:extLst>
          </p:cNvPr>
          <p:cNvSpPr/>
          <p:nvPr/>
        </p:nvSpPr>
        <p:spPr>
          <a:xfrm>
            <a:off x="3626268" y="2804504"/>
            <a:ext cx="444003" cy="444003"/>
          </a:xfrm>
          <a:prstGeom prst="ellipse">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5</a:t>
            </a:r>
            <a:endParaRPr lang="en-US" sz="3200" b="1" dirty="0">
              <a:solidFill>
                <a:schemeClr val="bg1"/>
              </a:solidFill>
            </a:endParaRPr>
          </a:p>
        </p:txBody>
      </p:sp>
      <p:sp>
        <p:nvSpPr>
          <p:cNvPr id="48" name="Oval 47">
            <a:extLst>
              <a:ext uri="{FF2B5EF4-FFF2-40B4-BE49-F238E27FC236}">
                <a16:creationId xmlns:a16="http://schemas.microsoft.com/office/drawing/2014/main" id="{0C5DF199-BBDD-4114-A67E-A1FACF369E99}"/>
              </a:ext>
            </a:extLst>
          </p:cNvPr>
          <p:cNvSpPr/>
          <p:nvPr/>
        </p:nvSpPr>
        <p:spPr>
          <a:xfrm>
            <a:off x="417903" y="2814880"/>
            <a:ext cx="444003" cy="444003"/>
          </a:xfrm>
          <a:prstGeom prst="ellipse">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4</a:t>
            </a:r>
            <a:endParaRPr lang="en-US" sz="3200" b="1" dirty="0">
              <a:solidFill>
                <a:schemeClr val="bg1"/>
              </a:solidFill>
            </a:endParaRPr>
          </a:p>
        </p:txBody>
      </p:sp>
      <p:sp>
        <p:nvSpPr>
          <p:cNvPr id="53" name="Rectangle 52">
            <a:extLst>
              <a:ext uri="{FF2B5EF4-FFF2-40B4-BE49-F238E27FC236}">
                <a16:creationId xmlns:a16="http://schemas.microsoft.com/office/drawing/2014/main" id="{AEF02DE8-FF83-4548-A9CC-1F4ACF5872EC}"/>
              </a:ext>
            </a:extLst>
          </p:cNvPr>
          <p:cNvSpPr/>
          <p:nvPr/>
        </p:nvSpPr>
        <p:spPr>
          <a:xfrm>
            <a:off x="6915150" y="756231"/>
            <a:ext cx="2940947" cy="492443"/>
          </a:xfrm>
          <a:prstGeom prst="rect">
            <a:avLst/>
          </a:prstGeom>
        </p:spPr>
        <p:txBody>
          <a:bodyPr wrap="square">
            <a:spAutoFit/>
          </a:bodyPr>
          <a:lstStyle/>
          <a:p>
            <a:pPr marL="114300" indent="-114300">
              <a:spcAft>
                <a:spcPts val="600"/>
              </a:spcAft>
              <a:buFont typeface="Arial" panose="020B0604020202020204" pitchFamily="34" charset="0"/>
              <a:buChar char="•"/>
            </a:pPr>
            <a:r>
              <a:rPr lang="en-US" sz="1300" dirty="0"/>
              <a:t>Window displays after clicking on the patient name or “Patient Data.”</a:t>
            </a:r>
          </a:p>
        </p:txBody>
      </p:sp>
      <p:sp>
        <p:nvSpPr>
          <p:cNvPr id="61" name="Rectangle 60">
            <a:extLst>
              <a:ext uri="{FF2B5EF4-FFF2-40B4-BE49-F238E27FC236}">
                <a16:creationId xmlns:a16="http://schemas.microsoft.com/office/drawing/2014/main" id="{32F29DE0-5DB8-4ECB-8515-3EDA6FED1922}"/>
              </a:ext>
            </a:extLst>
          </p:cNvPr>
          <p:cNvSpPr/>
          <p:nvPr/>
        </p:nvSpPr>
        <p:spPr>
          <a:xfrm>
            <a:off x="6915150" y="4649251"/>
            <a:ext cx="2886385" cy="492443"/>
          </a:xfrm>
          <a:prstGeom prst="rect">
            <a:avLst/>
          </a:prstGeom>
        </p:spPr>
        <p:txBody>
          <a:bodyPr wrap="square">
            <a:spAutoFit/>
          </a:bodyPr>
          <a:lstStyle/>
          <a:p>
            <a:pPr marL="114300" indent="-114300">
              <a:spcAft>
                <a:spcPts val="600"/>
              </a:spcAft>
              <a:buFont typeface="Arial" panose="020B0604020202020204" pitchFamily="34" charset="0"/>
              <a:buChar char="•"/>
            </a:pPr>
            <a:r>
              <a:rPr lang="en-US" sz="1300" dirty="0"/>
              <a:t>Remove USB Drive and make sure </a:t>
            </a:r>
            <a:br>
              <a:rPr lang="en-US" sz="1300" dirty="0"/>
            </a:br>
            <a:r>
              <a:rPr lang="en-US" sz="1300" dirty="0"/>
              <a:t>RF Generator cable is reconnected.</a:t>
            </a:r>
          </a:p>
        </p:txBody>
      </p:sp>
      <p:sp>
        <p:nvSpPr>
          <p:cNvPr id="66" name="TextBox 65">
            <a:extLst>
              <a:ext uri="{FF2B5EF4-FFF2-40B4-BE49-F238E27FC236}">
                <a16:creationId xmlns:a16="http://schemas.microsoft.com/office/drawing/2014/main" id="{195A6089-3627-4FC5-AFDD-9A92C44F9B51}"/>
              </a:ext>
            </a:extLst>
          </p:cNvPr>
          <p:cNvSpPr txBox="1"/>
          <p:nvPr/>
        </p:nvSpPr>
        <p:spPr>
          <a:xfrm>
            <a:off x="4011266" y="288714"/>
            <a:ext cx="2268250" cy="584775"/>
          </a:xfrm>
          <a:prstGeom prst="rect">
            <a:avLst/>
          </a:prstGeom>
          <a:noFill/>
        </p:spPr>
        <p:txBody>
          <a:bodyPr wrap="none" rtlCol="0">
            <a:spAutoFit/>
          </a:bodyPr>
          <a:lstStyle/>
          <a:p>
            <a:r>
              <a:rPr lang="en-US" sz="1600" b="1" dirty="0"/>
              <a:t>Insert USB Drive Only in </a:t>
            </a:r>
            <a:br>
              <a:rPr lang="en-US" sz="1600" b="1" dirty="0"/>
            </a:br>
            <a:r>
              <a:rPr lang="en-US" sz="1600" b="1" dirty="0"/>
              <a:t>Top USB Port </a:t>
            </a:r>
          </a:p>
        </p:txBody>
      </p:sp>
      <p:sp>
        <p:nvSpPr>
          <p:cNvPr id="67" name="TextBox 66">
            <a:extLst>
              <a:ext uri="{FF2B5EF4-FFF2-40B4-BE49-F238E27FC236}">
                <a16:creationId xmlns:a16="http://schemas.microsoft.com/office/drawing/2014/main" id="{CB4AAD43-F971-4571-ADDC-31E80BDDB5D5}"/>
              </a:ext>
            </a:extLst>
          </p:cNvPr>
          <p:cNvSpPr txBox="1"/>
          <p:nvPr/>
        </p:nvSpPr>
        <p:spPr>
          <a:xfrm>
            <a:off x="7293023" y="266409"/>
            <a:ext cx="2508512" cy="584775"/>
          </a:xfrm>
          <a:prstGeom prst="rect">
            <a:avLst/>
          </a:prstGeom>
          <a:noFill/>
        </p:spPr>
        <p:txBody>
          <a:bodyPr wrap="square" rtlCol="0">
            <a:spAutoFit/>
          </a:bodyPr>
          <a:lstStyle/>
          <a:p>
            <a:r>
              <a:rPr lang="en-US" sz="1600" b="1" dirty="0"/>
              <a:t>Select “Manage Patient Data” Option</a:t>
            </a:r>
          </a:p>
        </p:txBody>
      </p:sp>
      <p:sp>
        <p:nvSpPr>
          <p:cNvPr id="70" name="TextBox 69">
            <a:extLst>
              <a:ext uri="{FF2B5EF4-FFF2-40B4-BE49-F238E27FC236}">
                <a16:creationId xmlns:a16="http://schemas.microsoft.com/office/drawing/2014/main" id="{1B9FE544-5FB0-4D4B-A3FB-1D9AD469513A}"/>
              </a:ext>
            </a:extLst>
          </p:cNvPr>
          <p:cNvSpPr txBox="1"/>
          <p:nvPr/>
        </p:nvSpPr>
        <p:spPr>
          <a:xfrm>
            <a:off x="7267239" y="2774748"/>
            <a:ext cx="2405544" cy="584775"/>
          </a:xfrm>
          <a:prstGeom prst="rect">
            <a:avLst/>
          </a:prstGeom>
          <a:noFill/>
        </p:spPr>
        <p:txBody>
          <a:bodyPr wrap="square" rtlCol="0">
            <a:spAutoFit/>
          </a:bodyPr>
          <a:lstStyle/>
          <a:p>
            <a:r>
              <a:rPr lang="en-US" sz="1600" b="1" dirty="0"/>
              <a:t>Reconnect RF Generator Cable</a:t>
            </a:r>
          </a:p>
        </p:txBody>
      </p:sp>
      <p:pic>
        <p:nvPicPr>
          <p:cNvPr id="74" name="Picture 73">
            <a:extLst>
              <a:ext uri="{FF2B5EF4-FFF2-40B4-BE49-F238E27FC236}">
                <a16:creationId xmlns:a16="http://schemas.microsoft.com/office/drawing/2014/main" id="{7185BEA2-7B8F-4C07-ACC6-A954059EDF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9790" r="31598" b="26801"/>
          <a:stretch/>
        </p:blipFill>
        <p:spPr>
          <a:xfrm>
            <a:off x="820510" y="1348799"/>
            <a:ext cx="2376975" cy="1238541"/>
          </a:xfrm>
          <a:prstGeom prst="rect">
            <a:avLst/>
          </a:prstGeom>
          <a:ln w="9525">
            <a:solidFill>
              <a:schemeClr val="tx1"/>
            </a:solidFill>
          </a:ln>
        </p:spPr>
      </p:pic>
      <p:pic>
        <p:nvPicPr>
          <p:cNvPr id="75" name="Picture 74">
            <a:extLst>
              <a:ext uri="{FF2B5EF4-FFF2-40B4-BE49-F238E27FC236}">
                <a16:creationId xmlns:a16="http://schemas.microsoft.com/office/drawing/2014/main" id="{EEC6D6FD-049B-4330-9050-28396461E63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98" t="25499" r="29606" b="23148"/>
          <a:stretch/>
        </p:blipFill>
        <p:spPr>
          <a:xfrm>
            <a:off x="3730560" y="1319562"/>
            <a:ext cx="2422421" cy="1273315"/>
          </a:xfrm>
          <a:prstGeom prst="rect">
            <a:avLst/>
          </a:prstGeom>
          <a:ln w="9525">
            <a:solidFill>
              <a:schemeClr val="tx1"/>
            </a:solidFill>
          </a:ln>
        </p:spPr>
      </p:pic>
      <p:sp>
        <p:nvSpPr>
          <p:cNvPr id="76" name="Arrow: Down 75">
            <a:extLst>
              <a:ext uri="{FF2B5EF4-FFF2-40B4-BE49-F238E27FC236}">
                <a16:creationId xmlns:a16="http://schemas.microsoft.com/office/drawing/2014/main" id="{94B70681-F712-4E41-BB5E-A3D3423E47A8}"/>
              </a:ext>
            </a:extLst>
          </p:cNvPr>
          <p:cNvSpPr/>
          <p:nvPr/>
        </p:nvSpPr>
        <p:spPr>
          <a:xfrm>
            <a:off x="2296770" y="1574337"/>
            <a:ext cx="315341" cy="343280"/>
          </a:xfrm>
          <a:prstGeom prst="downArrow">
            <a:avLst/>
          </a:prstGeom>
          <a:solidFill>
            <a:srgbClr val="00B0F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Rounded Corners 40">
            <a:extLst>
              <a:ext uri="{FF2B5EF4-FFF2-40B4-BE49-F238E27FC236}">
                <a16:creationId xmlns:a16="http://schemas.microsoft.com/office/drawing/2014/main" id="{81BFD271-38FE-49B7-A7A6-B448999D86C4}"/>
              </a:ext>
            </a:extLst>
          </p:cNvPr>
          <p:cNvSpPr/>
          <p:nvPr/>
        </p:nvSpPr>
        <p:spPr>
          <a:xfrm>
            <a:off x="4835216" y="1575156"/>
            <a:ext cx="881335" cy="844194"/>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56F57245-9546-42C2-9EEB-CC492F154F81}"/>
              </a:ext>
            </a:extLst>
          </p:cNvPr>
          <p:cNvSpPr txBox="1"/>
          <p:nvPr/>
        </p:nvSpPr>
        <p:spPr>
          <a:xfrm>
            <a:off x="873294" y="315489"/>
            <a:ext cx="2340897" cy="584775"/>
          </a:xfrm>
          <a:prstGeom prst="rect">
            <a:avLst/>
          </a:prstGeom>
          <a:noFill/>
        </p:spPr>
        <p:txBody>
          <a:bodyPr wrap="none" rtlCol="0">
            <a:spAutoFit/>
          </a:bodyPr>
          <a:lstStyle/>
          <a:p>
            <a:r>
              <a:rPr lang="en-US" sz="1600" b="1" dirty="0"/>
              <a:t>Disconnect RF Generator </a:t>
            </a:r>
            <a:br>
              <a:rPr lang="en-US" sz="1600" b="1" dirty="0"/>
            </a:br>
            <a:r>
              <a:rPr lang="en-US" sz="1600" b="1" dirty="0"/>
              <a:t>Cable from Top USB Port</a:t>
            </a:r>
          </a:p>
        </p:txBody>
      </p:sp>
      <p:grpSp>
        <p:nvGrpSpPr>
          <p:cNvPr id="79" name="Group 78">
            <a:extLst>
              <a:ext uri="{FF2B5EF4-FFF2-40B4-BE49-F238E27FC236}">
                <a16:creationId xmlns:a16="http://schemas.microsoft.com/office/drawing/2014/main" id="{B3B14184-29F9-4CEF-99E7-56BF6B45149B}"/>
              </a:ext>
            </a:extLst>
          </p:cNvPr>
          <p:cNvGrpSpPr/>
          <p:nvPr/>
        </p:nvGrpSpPr>
        <p:grpSpPr>
          <a:xfrm>
            <a:off x="6819261" y="1270876"/>
            <a:ext cx="2831534" cy="1329542"/>
            <a:chOff x="3663089" y="684806"/>
            <a:chExt cx="2831534" cy="1329542"/>
          </a:xfrm>
        </p:grpSpPr>
        <p:pic>
          <p:nvPicPr>
            <p:cNvPr id="80" name="Picture 79">
              <a:extLst>
                <a:ext uri="{FF2B5EF4-FFF2-40B4-BE49-F238E27FC236}">
                  <a16:creationId xmlns:a16="http://schemas.microsoft.com/office/drawing/2014/main" id="{C99CB67C-4DCC-4D4D-9364-76E68D4989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7283" b="37857"/>
            <a:stretch/>
          </p:blipFill>
          <p:spPr>
            <a:xfrm>
              <a:off x="3663089" y="684806"/>
              <a:ext cx="2831534" cy="1329542"/>
            </a:xfrm>
            <a:prstGeom prst="rect">
              <a:avLst/>
            </a:prstGeom>
            <a:ln w="19050">
              <a:solidFill>
                <a:schemeClr val="bg1">
                  <a:lumMod val="65000"/>
                </a:schemeClr>
              </a:solidFill>
            </a:ln>
          </p:spPr>
        </p:pic>
        <p:pic>
          <p:nvPicPr>
            <p:cNvPr id="81" name="Picture 80">
              <a:extLst>
                <a:ext uri="{FF2B5EF4-FFF2-40B4-BE49-F238E27FC236}">
                  <a16:creationId xmlns:a16="http://schemas.microsoft.com/office/drawing/2014/main" id="{9CD08A0C-C644-4764-A70F-80C3FE4AFF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2379" y="759078"/>
              <a:ext cx="1118236" cy="1190178"/>
            </a:xfrm>
            <a:prstGeom prst="rect">
              <a:avLst/>
            </a:prstGeom>
            <a:ln w="19050">
              <a:solidFill>
                <a:schemeClr val="bg1">
                  <a:lumMod val="65000"/>
                </a:schemeClr>
              </a:solidFill>
            </a:ln>
          </p:spPr>
        </p:pic>
        <p:sp>
          <p:nvSpPr>
            <p:cNvPr id="82" name="Rectangle: Rounded Corners 81">
              <a:extLst>
                <a:ext uri="{FF2B5EF4-FFF2-40B4-BE49-F238E27FC236}">
                  <a16:creationId xmlns:a16="http://schemas.microsoft.com/office/drawing/2014/main" id="{3476AB1F-B5C5-464F-98FF-82464F7F48EB}"/>
                </a:ext>
              </a:extLst>
            </p:cNvPr>
            <p:cNvSpPr/>
            <p:nvPr/>
          </p:nvSpPr>
          <p:spPr>
            <a:xfrm>
              <a:off x="3663866" y="750286"/>
              <a:ext cx="412464" cy="165864"/>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82">
              <a:extLst>
                <a:ext uri="{FF2B5EF4-FFF2-40B4-BE49-F238E27FC236}">
                  <a16:creationId xmlns:a16="http://schemas.microsoft.com/office/drawing/2014/main" id="{533E5347-3047-4589-B483-4485865F4AD1}"/>
                </a:ext>
              </a:extLst>
            </p:cNvPr>
            <p:cNvSpPr/>
            <p:nvPr/>
          </p:nvSpPr>
          <p:spPr>
            <a:xfrm>
              <a:off x="4872849" y="1552813"/>
              <a:ext cx="935564" cy="24256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Rounded Corners 83">
            <a:extLst>
              <a:ext uri="{FF2B5EF4-FFF2-40B4-BE49-F238E27FC236}">
                <a16:creationId xmlns:a16="http://schemas.microsoft.com/office/drawing/2014/main" id="{E0EC2C64-DF3C-46D1-A12B-654747F9303D}"/>
              </a:ext>
            </a:extLst>
          </p:cNvPr>
          <p:cNvSpPr/>
          <p:nvPr/>
        </p:nvSpPr>
        <p:spPr>
          <a:xfrm>
            <a:off x="6760886" y="1256296"/>
            <a:ext cx="535784" cy="233488"/>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87">
            <a:extLst>
              <a:ext uri="{FF2B5EF4-FFF2-40B4-BE49-F238E27FC236}">
                <a16:creationId xmlns:a16="http://schemas.microsoft.com/office/drawing/2014/main" id="{C8F38A9B-A20B-436C-B936-4D9AD4186726}"/>
              </a:ext>
            </a:extLst>
          </p:cNvPr>
          <p:cNvPicPr>
            <a:picLocks noChangeAspect="1"/>
          </p:cNvPicPr>
          <p:nvPr/>
        </p:nvPicPr>
        <p:blipFill>
          <a:blip r:embed="rId8"/>
          <a:stretch>
            <a:fillRect/>
          </a:stretch>
        </p:blipFill>
        <p:spPr>
          <a:xfrm>
            <a:off x="822639" y="3368089"/>
            <a:ext cx="2342033" cy="1268249"/>
          </a:xfrm>
          <a:prstGeom prst="rect">
            <a:avLst/>
          </a:prstGeom>
          <a:ln w="9525">
            <a:solidFill>
              <a:schemeClr val="tx1"/>
            </a:solidFill>
          </a:ln>
        </p:spPr>
      </p:pic>
      <p:sp>
        <p:nvSpPr>
          <p:cNvPr id="89" name="TextBox 88">
            <a:extLst>
              <a:ext uri="{FF2B5EF4-FFF2-40B4-BE49-F238E27FC236}">
                <a16:creationId xmlns:a16="http://schemas.microsoft.com/office/drawing/2014/main" id="{FD1A90BF-665B-4BBD-8641-DC8986544FD0}"/>
              </a:ext>
            </a:extLst>
          </p:cNvPr>
          <p:cNvSpPr txBox="1"/>
          <p:nvPr/>
        </p:nvSpPr>
        <p:spPr>
          <a:xfrm>
            <a:off x="533033" y="4680163"/>
            <a:ext cx="2750188" cy="492443"/>
          </a:xfrm>
          <a:prstGeom prst="rect">
            <a:avLst/>
          </a:prstGeom>
          <a:noFill/>
        </p:spPr>
        <p:txBody>
          <a:bodyPr wrap="square" rtlCol="0">
            <a:spAutoFit/>
          </a:bodyPr>
          <a:lstStyle/>
          <a:p>
            <a:pPr marL="182880" indent="-182880">
              <a:spcBef>
                <a:spcPts val="1800"/>
              </a:spcBef>
              <a:buFont typeface="Arial" panose="020B0604020202020204" pitchFamily="34" charset="0"/>
              <a:buChar char="•"/>
            </a:pPr>
            <a:r>
              <a:rPr lang="en-US" sz="1300" dirty="0"/>
              <a:t>Select Patient File(s) to be copied.</a:t>
            </a:r>
          </a:p>
          <a:p>
            <a:pPr marL="182880" indent="-182880">
              <a:buFont typeface="Arial" panose="020B0604020202020204" pitchFamily="34" charset="0"/>
              <a:buChar char="•"/>
            </a:pPr>
            <a:r>
              <a:rPr lang="en-US" sz="1300" dirty="0"/>
              <a:t>Click “Export to USB” button.</a:t>
            </a:r>
          </a:p>
        </p:txBody>
      </p:sp>
      <p:sp>
        <p:nvSpPr>
          <p:cNvPr id="90" name="TextBox 89">
            <a:extLst>
              <a:ext uri="{FF2B5EF4-FFF2-40B4-BE49-F238E27FC236}">
                <a16:creationId xmlns:a16="http://schemas.microsoft.com/office/drawing/2014/main" id="{BEA9B777-7420-45C7-BB55-56DFF0F30DB5}"/>
              </a:ext>
            </a:extLst>
          </p:cNvPr>
          <p:cNvSpPr txBox="1"/>
          <p:nvPr/>
        </p:nvSpPr>
        <p:spPr>
          <a:xfrm>
            <a:off x="869298" y="2788116"/>
            <a:ext cx="2112694" cy="584775"/>
          </a:xfrm>
          <a:prstGeom prst="rect">
            <a:avLst/>
          </a:prstGeom>
          <a:noFill/>
        </p:spPr>
        <p:txBody>
          <a:bodyPr wrap="none" rtlCol="0">
            <a:spAutoFit/>
          </a:bodyPr>
          <a:lstStyle/>
          <a:p>
            <a:r>
              <a:rPr lang="en-US" sz="1600" b="1" dirty="0"/>
              <a:t>Choose Files to Export </a:t>
            </a:r>
            <a:br>
              <a:rPr lang="en-US" sz="1600" b="1" dirty="0"/>
            </a:br>
            <a:r>
              <a:rPr lang="en-US" sz="1600" b="1" dirty="0"/>
              <a:t>to USB</a:t>
            </a:r>
          </a:p>
        </p:txBody>
      </p:sp>
      <p:pic>
        <p:nvPicPr>
          <p:cNvPr id="91" name="Picture 90" descr="A screenshot of a social media post&#10;&#10;Description generated with very high confidence">
            <a:extLst>
              <a:ext uri="{FF2B5EF4-FFF2-40B4-BE49-F238E27FC236}">
                <a16:creationId xmlns:a16="http://schemas.microsoft.com/office/drawing/2014/main" id="{1951B07C-F740-4201-A92D-153EB0FD0F65}"/>
              </a:ext>
            </a:extLst>
          </p:cNvPr>
          <p:cNvPicPr/>
          <p:nvPr/>
        </p:nvPicPr>
        <p:blipFill>
          <a:blip r:embed="rId9"/>
          <a:stretch>
            <a:fillRect/>
          </a:stretch>
        </p:blipFill>
        <p:spPr>
          <a:xfrm>
            <a:off x="3718687" y="3390106"/>
            <a:ext cx="2463349" cy="1290057"/>
          </a:xfrm>
          <a:prstGeom prst="rect">
            <a:avLst/>
          </a:prstGeom>
          <a:ln w="9525">
            <a:solidFill>
              <a:schemeClr val="tx1"/>
            </a:solidFill>
          </a:ln>
        </p:spPr>
      </p:pic>
      <p:sp>
        <p:nvSpPr>
          <p:cNvPr id="92" name="Rectangle: Rounded Corners 91">
            <a:extLst>
              <a:ext uri="{FF2B5EF4-FFF2-40B4-BE49-F238E27FC236}">
                <a16:creationId xmlns:a16="http://schemas.microsoft.com/office/drawing/2014/main" id="{049C7F65-565D-4097-B280-F99845D459C2}"/>
              </a:ext>
            </a:extLst>
          </p:cNvPr>
          <p:cNvSpPr/>
          <p:nvPr/>
        </p:nvSpPr>
        <p:spPr>
          <a:xfrm>
            <a:off x="4707027" y="4454378"/>
            <a:ext cx="704806" cy="26138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D4D533F6-CEB6-4A01-95EF-82EB612B75B2}"/>
              </a:ext>
            </a:extLst>
          </p:cNvPr>
          <p:cNvSpPr txBox="1"/>
          <p:nvPr/>
        </p:nvSpPr>
        <p:spPr>
          <a:xfrm>
            <a:off x="4041746" y="2769736"/>
            <a:ext cx="1953996" cy="584775"/>
          </a:xfrm>
          <a:prstGeom prst="rect">
            <a:avLst/>
          </a:prstGeom>
          <a:noFill/>
        </p:spPr>
        <p:txBody>
          <a:bodyPr wrap="none" rtlCol="0">
            <a:spAutoFit/>
          </a:bodyPr>
          <a:lstStyle/>
          <a:p>
            <a:r>
              <a:rPr lang="en-US" sz="1600" b="1" dirty="0"/>
              <a:t>Click “Copy Selected </a:t>
            </a:r>
            <a:br>
              <a:rPr lang="en-US" sz="1600" b="1" dirty="0"/>
            </a:br>
            <a:r>
              <a:rPr lang="en-US" sz="1600" b="1" dirty="0"/>
              <a:t>Patient Files”</a:t>
            </a:r>
          </a:p>
        </p:txBody>
      </p:sp>
      <p:pic>
        <p:nvPicPr>
          <p:cNvPr id="94" name="Picture 93">
            <a:extLst>
              <a:ext uri="{FF2B5EF4-FFF2-40B4-BE49-F238E27FC236}">
                <a16:creationId xmlns:a16="http://schemas.microsoft.com/office/drawing/2014/main" id="{F698CE4E-93C8-4D58-A059-CC4C659794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9790" r="31598" b="26801"/>
          <a:stretch/>
        </p:blipFill>
        <p:spPr>
          <a:xfrm>
            <a:off x="7137425" y="3405194"/>
            <a:ext cx="2376975" cy="1238541"/>
          </a:xfrm>
          <a:prstGeom prst="rect">
            <a:avLst/>
          </a:prstGeom>
          <a:ln w="9525">
            <a:solidFill>
              <a:schemeClr val="tx1"/>
            </a:solidFill>
          </a:ln>
        </p:spPr>
      </p:pic>
      <p:sp>
        <p:nvSpPr>
          <p:cNvPr id="95" name="Arrow: Down 94">
            <a:extLst>
              <a:ext uri="{FF2B5EF4-FFF2-40B4-BE49-F238E27FC236}">
                <a16:creationId xmlns:a16="http://schemas.microsoft.com/office/drawing/2014/main" id="{0C874C16-F3F5-4B55-BB1F-3ABBC5D305E0}"/>
              </a:ext>
            </a:extLst>
          </p:cNvPr>
          <p:cNvSpPr/>
          <p:nvPr/>
        </p:nvSpPr>
        <p:spPr>
          <a:xfrm>
            <a:off x="8613685" y="3630732"/>
            <a:ext cx="315341" cy="343280"/>
          </a:xfrm>
          <a:prstGeom prst="downArrow">
            <a:avLst/>
          </a:prstGeom>
          <a:solidFill>
            <a:srgbClr val="00B0F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5316BAD-CF7F-47E2-9FFE-87FAF9BBD48B}"/>
              </a:ext>
            </a:extLst>
          </p:cNvPr>
          <p:cNvSpPr/>
          <p:nvPr/>
        </p:nvSpPr>
        <p:spPr>
          <a:xfrm>
            <a:off x="3598034" y="803361"/>
            <a:ext cx="2820678" cy="492443"/>
          </a:xfrm>
          <a:prstGeom prst="rect">
            <a:avLst/>
          </a:prstGeom>
        </p:spPr>
        <p:txBody>
          <a:bodyPr wrap="square">
            <a:spAutoFit/>
          </a:bodyPr>
          <a:lstStyle/>
          <a:p>
            <a:pPr marL="114300" indent="-114300">
              <a:spcAft>
                <a:spcPts val="600"/>
              </a:spcAft>
              <a:buFont typeface="Arial" panose="020B0604020202020204" pitchFamily="34" charset="0"/>
              <a:buChar char="•"/>
            </a:pPr>
            <a:r>
              <a:rPr lang="en-US" sz="1300" dirty="0"/>
              <a:t>Always use a new USB drive or scan for viruses before inserting.</a:t>
            </a:r>
          </a:p>
        </p:txBody>
      </p:sp>
    </p:spTree>
    <p:extLst>
      <p:ext uri="{BB962C8B-B14F-4D97-AF65-F5344CB8AC3E}">
        <p14:creationId xmlns:p14="http://schemas.microsoft.com/office/powerpoint/2010/main" val="2309905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718" y="4117186"/>
            <a:ext cx="2706360" cy="489381"/>
          </a:xfrm>
          <a:prstGeom prst="rect">
            <a:avLst/>
          </a:prstGeom>
        </p:spPr>
      </p:pic>
      <p:graphicFrame>
        <p:nvGraphicFramePr>
          <p:cNvPr id="4" name="Table 3">
            <a:extLst>
              <a:ext uri="{FF2B5EF4-FFF2-40B4-BE49-F238E27FC236}">
                <a16:creationId xmlns:a16="http://schemas.microsoft.com/office/drawing/2014/main" id="{2AE96572-C9DE-4C2C-9B6C-83D853635678}"/>
              </a:ext>
            </a:extLst>
          </p:cNvPr>
          <p:cNvGraphicFramePr>
            <a:graphicFrameLocks noGrp="1"/>
          </p:cNvGraphicFramePr>
          <p:nvPr>
            <p:extLst>
              <p:ext uri="{D42A27DB-BD31-4B8C-83A1-F6EECF244321}">
                <p14:modId xmlns:p14="http://schemas.microsoft.com/office/powerpoint/2010/main" val="2453619870"/>
              </p:ext>
            </p:extLst>
          </p:nvPr>
        </p:nvGraphicFramePr>
        <p:xfrm>
          <a:off x="421933" y="4508242"/>
          <a:ext cx="9273456" cy="2051523"/>
        </p:xfrm>
        <a:graphic>
          <a:graphicData uri="http://schemas.openxmlformats.org/drawingml/2006/table">
            <a:tbl>
              <a:tblPr firstRow="1" firstCol="1" bandRow="1"/>
              <a:tblGrid>
                <a:gridCol w="4685609">
                  <a:extLst>
                    <a:ext uri="{9D8B030D-6E8A-4147-A177-3AD203B41FA5}">
                      <a16:colId xmlns:a16="http://schemas.microsoft.com/office/drawing/2014/main" val="289822483"/>
                    </a:ext>
                  </a:extLst>
                </a:gridCol>
                <a:gridCol w="4587847">
                  <a:extLst>
                    <a:ext uri="{9D8B030D-6E8A-4147-A177-3AD203B41FA5}">
                      <a16:colId xmlns:a16="http://schemas.microsoft.com/office/drawing/2014/main" val="3269860782"/>
                    </a:ext>
                  </a:extLst>
                </a:gridCol>
              </a:tblGrid>
              <a:tr h="158488">
                <a:tc>
                  <a:txBody>
                    <a:bodyPr/>
                    <a:lstStyle/>
                    <a:p>
                      <a:pPr marL="0" marR="0" algn="l">
                        <a:spcBef>
                          <a:spcPts val="0"/>
                        </a:spcBef>
                        <a:spcAft>
                          <a:spcPts val="0"/>
                        </a:spcAft>
                      </a:pPr>
                      <a:endParaRPr lang="en-US" sz="1200" dirty="0">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gn="l">
                        <a:spcBef>
                          <a:spcPts val="0"/>
                        </a:spcBef>
                        <a:spcAft>
                          <a:spcPts val="0"/>
                        </a:spcAft>
                      </a:pPr>
                      <a:r>
                        <a:rPr lang="en-US" sz="1200">
                          <a:effectLst/>
                          <a:latin typeface="+mn-lt"/>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extLst>
                  <a:ext uri="{0D108BD9-81ED-4DB2-BD59-A6C34878D82A}">
                    <a16:rowId xmlns:a16="http://schemas.microsoft.com/office/drawing/2014/main" val="1013373165"/>
                  </a:ext>
                </a:extLst>
              </a:tr>
              <a:tr h="1137123">
                <a:tc>
                  <a:txBody>
                    <a:bodyPr/>
                    <a:lstStyle/>
                    <a:p>
                      <a:pPr marL="0" marR="0" algn="l">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Gynesonics, Inc. </a:t>
                      </a:r>
                    </a:p>
                    <a:p>
                      <a:pPr marL="0" marR="0" algn="l">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301 Galveston Drive</a:t>
                      </a:r>
                      <a:br>
                        <a:rPr lang="en-US" sz="1200" dirty="0">
                          <a:effectLst/>
                          <a:latin typeface="+mn-lt"/>
                          <a:ea typeface="Calibri" panose="020F0502020204030204" pitchFamily="34" charset="0"/>
                          <a:cs typeface="Times New Roman" panose="02020603050405020304" pitchFamily="18" charset="0"/>
                        </a:rPr>
                      </a:br>
                      <a:r>
                        <a:rPr lang="en-US" sz="1200" dirty="0">
                          <a:effectLst/>
                          <a:latin typeface="+mn-lt"/>
                          <a:ea typeface="Calibri" panose="020F0502020204030204" pitchFamily="34" charset="0"/>
                          <a:cs typeface="Times New Roman" panose="02020603050405020304" pitchFamily="18" charset="0"/>
                        </a:rPr>
                        <a:t>Redwood City, CA 94063</a:t>
                      </a:r>
                      <a:br>
                        <a:rPr lang="en-US" sz="1200" dirty="0">
                          <a:effectLst/>
                          <a:latin typeface="+mn-lt"/>
                          <a:ea typeface="Calibri" panose="020F0502020204030204" pitchFamily="34" charset="0"/>
                          <a:cs typeface="Times New Roman" panose="02020603050405020304" pitchFamily="18" charset="0"/>
                        </a:rPr>
                      </a:br>
                      <a:r>
                        <a:rPr lang="en-US" sz="1200" dirty="0">
                          <a:effectLst/>
                          <a:latin typeface="+mn-lt"/>
                          <a:ea typeface="Calibri" panose="020F0502020204030204" pitchFamily="34" charset="0"/>
                          <a:cs typeface="Times New Roman" panose="02020603050405020304" pitchFamily="18" charset="0"/>
                        </a:rPr>
                        <a:t>Telephone: +1-650-216-3860 </a:t>
                      </a:r>
                      <a:br>
                        <a:rPr lang="en-US" sz="1200" dirty="0">
                          <a:effectLst/>
                          <a:latin typeface="+mn-lt"/>
                          <a:ea typeface="Calibri" panose="020F0502020204030204" pitchFamily="34" charset="0"/>
                          <a:cs typeface="Times New Roman" panose="02020603050405020304" pitchFamily="18" charset="0"/>
                        </a:rPr>
                      </a:br>
                      <a:r>
                        <a:rPr lang="en-US" sz="1200" u="none" strike="noStrike" dirty="0">
                          <a:effectLst/>
                          <a:latin typeface="+mn-lt"/>
                          <a:ea typeface="Calibri" panose="020F0502020204030204" pitchFamily="34" charset="0"/>
                          <a:cs typeface="Times New Roman" panose="02020603050405020304" pitchFamily="18" charset="0"/>
                          <a:hlinkClick r:id="rId3"/>
                        </a:rPr>
                        <a:t>www.gynesonics.com</a:t>
                      </a:r>
                      <a:br>
                        <a:rPr lang="en-US" sz="1200" dirty="0">
                          <a:effectLst/>
                          <a:latin typeface="+mn-lt"/>
                          <a:ea typeface="Calibri" panose="020F0502020204030204" pitchFamily="34" charset="0"/>
                          <a:cs typeface="Times New Roman" panose="02020603050405020304" pitchFamily="18" charset="0"/>
                        </a:rPr>
                      </a:br>
                      <a:endParaRPr lang="en-US" sz="1200" dirty="0">
                        <a:effectLst/>
                        <a:latin typeface="+mn-lt"/>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indent="0" algn="l">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Gynesonics Netherlands BV</a:t>
                      </a:r>
                    </a:p>
                    <a:p>
                      <a:pPr marL="0" marR="0" indent="0" algn="l">
                        <a:spcBef>
                          <a:spcPts val="0"/>
                        </a:spcBef>
                        <a:spcAft>
                          <a:spcPts val="0"/>
                        </a:spcAft>
                      </a:pPr>
                      <a:r>
                        <a:rPr lang="en-US" sz="1200" dirty="0" err="1">
                          <a:effectLst/>
                          <a:latin typeface="+mn-lt"/>
                          <a:ea typeface="Calibri" panose="020F0502020204030204" pitchFamily="34" charset="0"/>
                          <a:cs typeface="Times New Roman" panose="02020603050405020304" pitchFamily="18" charset="0"/>
                        </a:rPr>
                        <a:t>Kapershof</a:t>
                      </a:r>
                      <a:r>
                        <a:rPr lang="en-US" sz="1200" dirty="0">
                          <a:effectLst/>
                          <a:latin typeface="+mn-lt"/>
                          <a:ea typeface="Calibri" panose="020F0502020204030204" pitchFamily="34" charset="0"/>
                          <a:cs typeface="Times New Roman" panose="02020603050405020304" pitchFamily="18" charset="0"/>
                        </a:rPr>
                        <a:t> 46</a:t>
                      </a:r>
                    </a:p>
                    <a:p>
                      <a:pPr marL="0" marR="0" indent="0" algn="l">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6641 JS </a:t>
                      </a:r>
                      <a:r>
                        <a:rPr lang="en-US" sz="1200" dirty="0" err="1">
                          <a:effectLst/>
                          <a:latin typeface="+mn-lt"/>
                          <a:ea typeface="Calibri" panose="020F0502020204030204" pitchFamily="34" charset="0"/>
                          <a:cs typeface="Times New Roman" panose="02020603050405020304" pitchFamily="18" charset="0"/>
                        </a:rPr>
                        <a:t>Beuningen</a:t>
                      </a:r>
                      <a:endParaRPr lang="en-US" sz="1200" dirty="0">
                        <a:effectLst/>
                        <a:latin typeface="+mn-lt"/>
                        <a:ea typeface="Calibri" panose="020F0502020204030204" pitchFamily="34" charset="0"/>
                        <a:cs typeface="Times New Roman" panose="02020603050405020304" pitchFamily="18" charset="0"/>
                      </a:endParaRPr>
                    </a:p>
                    <a:p>
                      <a:pPr marL="0" marR="0" indent="0" algn="l">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The Netherlands</a:t>
                      </a:r>
                    </a:p>
                    <a:p>
                      <a:pPr marL="0" marR="0" indent="0" algn="l">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Phone: +31 24 6750555</a:t>
                      </a:r>
                    </a:p>
                  </a:txBody>
                  <a:tcPr marL="68580" marR="68580" marT="0" marB="0">
                    <a:lnL>
                      <a:noFill/>
                    </a:lnL>
                    <a:lnR>
                      <a:noFill/>
                    </a:lnR>
                    <a:lnT>
                      <a:noFill/>
                    </a:lnT>
                    <a:lnB>
                      <a:noFill/>
                    </a:lnB>
                  </a:tcPr>
                </a:tc>
                <a:extLst>
                  <a:ext uri="{0D108BD9-81ED-4DB2-BD59-A6C34878D82A}">
                    <a16:rowId xmlns:a16="http://schemas.microsoft.com/office/drawing/2014/main" val="3480561025"/>
                  </a:ext>
                </a:extLst>
              </a:tr>
              <a:tr h="590728">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The Sonata System is intended for diagnostic intrauterine imaging, and transcervical treatment of symptomatic uterine fibroids, including those associated with heavy menstrual bleeding. For full prescribing information, contraindications, patient selection criteria, and safety information, refer to the Sonata System Manual or visit </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hlinkClick r:id="rId4"/>
                        </a:rPr>
                        <a:t>www.gynesonics.com/sonata-system</a:t>
                      </a:r>
                      <a:r>
                        <a:rPr lang="en-US" sz="120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lang="en-US" sz="1200" dirty="0">
                          <a:effectLst/>
                          <a:latin typeface="+mn-lt"/>
                          <a:ea typeface="Calibri" panose="020F0502020204030204" pitchFamily="34" charset="0"/>
                          <a:cs typeface="Times New Roman" panose="02020603050405020304" pitchFamily="18" charset="0"/>
                        </a:rPr>
                        <a:t>SMART is a trademark and Sonata is a registered trademark of Gynesonics, Inc.  © 2017  Gynesonics, Inc.                                                                                                                    </a:t>
                      </a:r>
                      <a:r>
                        <a:rPr lang="en-US" sz="1200" dirty="0">
                          <a:latin typeface="+mn-lt"/>
                        </a:rPr>
                        <a:t>LS 05309 Rev 02    September 2017</a:t>
                      </a:r>
                      <a:r>
                        <a:rPr lang="en-US" sz="1200" dirty="0">
                          <a:effectLst/>
                          <a:latin typeface="+mn-lt"/>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2200113414"/>
                  </a:ext>
                </a:extLst>
              </a:tr>
            </a:tbl>
          </a:graphicData>
        </a:graphic>
      </p:graphicFrame>
      <p:pic>
        <p:nvPicPr>
          <p:cNvPr id="6" name="Picture 5">
            <a:extLst>
              <a:ext uri="{FF2B5EF4-FFF2-40B4-BE49-F238E27FC236}">
                <a16:creationId xmlns:a16="http://schemas.microsoft.com/office/drawing/2014/main" id="{4866244C-4633-4A32-A41F-A01411DA2B8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6775" y="4677381"/>
            <a:ext cx="593725" cy="45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274">
            <a:extLst>
              <a:ext uri="{FF2B5EF4-FFF2-40B4-BE49-F238E27FC236}">
                <a16:creationId xmlns:a16="http://schemas.microsoft.com/office/drawing/2014/main" id="{CFD9712B-6CA7-47EA-800B-D04C2B17E43D}"/>
              </a:ext>
            </a:extLst>
          </p:cNvPr>
          <p:cNvSpPr txBox="1"/>
          <p:nvPr/>
        </p:nvSpPr>
        <p:spPr>
          <a:xfrm>
            <a:off x="6795770" y="5111034"/>
            <a:ext cx="1471930" cy="48115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600" dirty="0">
                <a:solidFill>
                  <a:srgbClr val="231F20"/>
                </a:solidFill>
                <a:effectLst/>
                <a:latin typeface="Arial" panose="020B0604020202020204" pitchFamily="34" charset="0"/>
                <a:ea typeface="Calibri" panose="020F0502020204030204" pitchFamily="34" charset="0"/>
                <a:cs typeface="Arial" panose="020B0604020202020204" pitchFamily="34" charset="0"/>
              </a:rPr>
              <a:t>0086</a:t>
            </a:r>
            <a:endParaRPr lang="en-US" sz="105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5787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p:cNvGraphicFramePr>
            <a:graphicFrameLocks noGrp="1"/>
          </p:cNvGraphicFramePr>
          <p:nvPr>
            <p:extLst>
              <p:ext uri="{D42A27DB-BD31-4B8C-83A1-F6EECF244321}">
                <p14:modId xmlns:p14="http://schemas.microsoft.com/office/powerpoint/2010/main" val="3491728329"/>
              </p:ext>
            </p:extLst>
          </p:nvPr>
        </p:nvGraphicFramePr>
        <p:xfrm>
          <a:off x="228600" y="214965"/>
          <a:ext cx="9601200" cy="5029200"/>
        </p:xfrm>
        <a:graphic>
          <a:graphicData uri="http://schemas.openxmlformats.org/drawingml/2006/table">
            <a:tbl>
              <a:tblPr firstRow="1" bandRow="1">
                <a:tableStyleId>{2D5ABB26-0587-4C30-8999-92F81FD0307C}</a:tableStyleId>
              </a:tblPr>
              <a:tblGrid>
                <a:gridCol w="9601200">
                  <a:extLst>
                    <a:ext uri="{9D8B030D-6E8A-4147-A177-3AD203B41FA5}">
                      <a16:colId xmlns:a16="http://schemas.microsoft.com/office/drawing/2014/main" val="1144898366"/>
                    </a:ext>
                  </a:extLst>
                </a:gridCol>
              </a:tblGrid>
              <a:tr h="2476021">
                <a:tc>
                  <a:txBody>
                    <a:bodyPr/>
                    <a:lstStyle/>
                    <a:p>
                      <a:pPr marL="342900" indent="-342900">
                        <a:buFont typeface="Arial" panose="020B0604020202020204" pitchFamily="34" charset="0"/>
                        <a:buChar char="•"/>
                      </a:pPr>
                      <a:endParaRPr lang="en-US" sz="2000" b="1" dirty="0">
                        <a:solidFill>
                          <a:schemeClr val="tx1"/>
                        </a:solidFill>
                      </a:endParaRPr>
                    </a:p>
                  </a:txBody>
                  <a:tcPr marL="92421" marR="92421" marT="46210" marB="462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40828"/>
                  </a:ext>
                </a:extLst>
              </a:tr>
              <a:tr h="2553179">
                <a:tc>
                  <a:txBody>
                    <a:bodyPr/>
                    <a:lstStyle/>
                    <a:p>
                      <a:pPr marL="0" indent="0">
                        <a:buFont typeface="Arial" panose="020B0604020202020204" pitchFamily="34" charset="0"/>
                        <a:buNone/>
                      </a:pPr>
                      <a:endParaRPr lang="en-US" sz="2000" b="1" dirty="0">
                        <a:solidFill>
                          <a:schemeClr val="tx1"/>
                        </a:solidFill>
                      </a:endParaRPr>
                    </a:p>
                  </a:txBody>
                  <a:tcPr marL="92421" marR="92421" marT="46210" marB="462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238310"/>
                  </a:ext>
                </a:extLst>
              </a:tr>
            </a:tbl>
          </a:graphicData>
        </a:graphic>
      </p:graphicFrame>
      <p:pic>
        <p:nvPicPr>
          <p:cNvPr id="6" name="Picture 5">
            <a:extLst>
              <a:ext uri="{FF2B5EF4-FFF2-40B4-BE49-F238E27FC236}">
                <a16:creationId xmlns:a16="http://schemas.microsoft.com/office/drawing/2014/main" id="{BB3622DB-50E7-46D5-9E8E-22CD33F594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927"/>
          <a:stretch/>
        </p:blipFill>
        <p:spPr>
          <a:xfrm>
            <a:off x="4876081" y="3269691"/>
            <a:ext cx="1440361" cy="1879375"/>
          </a:xfrm>
          <a:prstGeom prst="rect">
            <a:avLst/>
          </a:prstGeom>
          <a:ln w="9525">
            <a:solidFill>
              <a:schemeClr val="tx1"/>
            </a:solidFill>
          </a:ln>
        </p:spPr>
      </p:pic>
      <p:sp>
        <p:nvSpPr>
          <p:cNvPr id="2" name="Rectangle 1"/>
          <p:cNvSpPr/>
          <p:nvPr/>
        </p:nvSpPr>
        <p:spPr>
          <a:xfrm>
            <a:off x="0" y="5497972"/>
            <a:ext cx="10058400" cy="914400"/>
          </a:xfrm>
          <a:prstGeom prst="rect">
            <a:avLst/>
          </a:prstGeom>
          <a:solidFill>
            <a:srgbClr val="8CB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505" y="5606927"/>
            <a:ext cx="1348336" cy="608678"/>
          </a:xfrm>
          <a:prstGeom prst="rect">
            <a:avLst/>
          </a:prstGeom>
        </p:spPr>
      </p:pic>
      <p:sp>
        <p:nvSpPr>
          <p:cNvPr id="42" name="TextBox 41"/>
          <p:cNvSpPr txBox="1"/>
          <p:nvPr/>
        </p:nvSpPr>
        <p:spPr>
          <a:xfrm>
            <a:off x="1627841" y="5669280"/>
            <a:ext cx="8311657" cy="553998"/>
          </a:xfrm>
          <a:prstGeom prst="rect">
            <a:avLst/>
          </a:prstGeom>
          <a:noFill/>
        </p:spPr>
        <p:txBody>
          <a:bodyPr wrap="square" rtlCol="0">
            <a:spAutoFit/>
          </a:bodyPr>
          <a:lstStyle/>
          <a:p>
            <a:pPr algn="ctr"/>
            <a:r>
              <a:rPr lang="en-US" sz="3000" b="1" dirty="0">
                <a:solidFill>
                  <a:schemeClr val="bg1"/>
                </a:solidFill>
              </a:rPr>
              <a:t>QUICK REFERENCE GUIDE  |  NON-STERILE PREP</a:t>
            </a:r>
            <a:endParaRPr lang="en-US" sz="3000" dirty="0">
              <a:solidFill>
                <a:schemeClr val="bg1"/>
              </a:solidFill>
            </a:endParaRPr>
          </a:p>
        </p:txBody>
      </p:sp>
      <p:sp>
        <p:nvSpPr>
          <p:cNvPr id="44" name="Oval 43"/>
          <p:cNvSpPr/>
          <p:nvPr/>
        </p:nvSpPr>
        <p:spPr>
          <a:xfrm>
            <a:off x="402993" y="357862"/>
            <a:ext cx="444003" cy="444003"/>
          </a:xfrm>
          <a:prstGeom prst="ellipse">
            <a:avLst/>
          </a:prstGeom>
          <a:solidFill>
            <a:srgbClr val="8CB7E2"/>
          </a:solidFill>
          <a:ln>
            <a:solidFill>
              <a:srgbClr val="8CB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1</a:t>
            </a:r>
            <a:endParaRPr lang="en-US" sz="3200" b="1" dirty="0">
              <a:solidFill>
                <a:schemeClr val="bg1"/>
              </a:solidFill>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1425" y="1106838"/>
            <a:ext cx="2098244" cy="1400578"/>
          </a:xfrm>
          <a:prstGeom prst="rect">
            <a:avLst/>
          </a:prstGeom>
          <a:ln w="9525">
            <a:solidFill>
              <a:schemeClr val="tx1"/>
            </a:solidFill>
          </a:ln>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390" y="1076871"/>
            <a:ext cx="2108091" cy="1406799"/>
          </a:xfrm>
          <a:prstGeom prst="rect">
            <a:avLst/>
          </a:prstGeom>
          <a:ln w="9525">
            <a:solidFill>
              <a:schemeClr val="tx1"/>
            </a:solidFill>
          </a:ln>
        </p:spPr>
      </p:pic>
      <p:sp>
        <p:nvSpPr>
          <p:cNvPr id="24" name="Oval 23"/>
          <p:cNvSpPr/>
          <p:nvPr/>
        </p:nvSpPr>
        <p:spPr>
          <a:xfrm>
            <a:off x="8275955" y="1409313"/>
            <a:ext cx="499892" cy="51969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b="-32"/>
          <a:stretch/>
        </p:blipFill>
        <p:spPr>
          <a:xfrm>
            <a:off x="2039006" y="3239211"/>
            <a:ext cx="1260237" cy="1889049"/>
          </a:xfrm>
          <a:prstGeom prst="rect">
            <a:avLst/>
          </a:prstGeom>
          <a:ln w="9525">
            <a:solidFill>
              <a:schemeClr val="tx1"/>
            </a:solidFill>
          </a:ln>
        </p:spPr>
      </p:pic>
      <p:pic>
        <p:nvPicPr>
          <p:cNvPr id="26" name="Picture 25"/>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40000"/>
                    </a14:imgEffect>
                  </a14:imgLayer>
                </a14:imgProps>
              </a:ext>
            </a:extLst>
          </a:blip>
          <a:srcRect l="7778" t="27566" r="83749" b="51036"/>
          <a:stretch/>
        </p:blipFill>
        <p:spPr>
          <a:xfrm>
            <a:off x="636744" y="3365641"/>
            <a:ext cx="836203" cy="904185"/>
          </a:xfrm>
          <a:prstGeom prst="ellipse">
            <a:avLst/>
          </a:prstGeom>
          <a:ln w="28575">
            <a:solidFill>
              <a:srgbClr val="00B0F0"/>
            </a:solidFill>
          </a:ln>
        </p:spPr>
      </p:pic>
      <p:sp>
        <p:nvSpPr>
          <p:cNvPr id="28" name="Oval 27"/>
          <p:cNvSpPr/>
          <p:nvPr/>
        </p:nvSpPr>
        <p:spPr>
          <a:xfrm>
            <a:off x="2289564" y="3660746"/>
            <a:ext cx="327655" cy="34063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384800" y="3706712"/>
            <a:ext cx="330200" cy="311602"/>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565293" y="357861"/>
            <a:ext cx="444003" cy="444003"/>
          </a:xfrm>
          <a:prstGeom prst="ellipse">
            <a:avLst/>
          </a:prstGeom>
          <a:solidFill>
            <a:srgbClr val="8CB7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2</a:t>
            </a:r>
            <a:endParaRPr lang="en-US" sz="3200" b="1" dirty="0">
              <a:solidFill>
                <a:schemeClr val="bg1"/>
              </a:solidFill>
            </a:endParaRPr>
          </a:p>
        </p:txBody>
      </p:sp>
      <p:sp>
        <p:nvSpPr>
          <p:cNvPr id="47" name="Oval 46"/>
          <p:cNvSpPr/>
          <p:nvPr/>
        </p:nvSpPr>
        <p:spPr>
          <a:xfrm>
            <a:off x="6823235" y="364334"/>
            <a:ext cx="444003" cy="444003"/>
          </a:xfrm>
          <a:prstGeom prst="ellipse">
            <a:avLst/>
          </a:prstGeom>
          <a:solidFill>
            <a:srgbClr val="8CB7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3</a:t>
            </a:r>
            <a:endParaRPr lang="en-US" sz="3200" b="1" dirty="0">
              <a:solidFill>
                <a:schemeClr val="bg1"/>
              </a:solidFill>
            </a:endParaRPr>
          </a:p>
        </p:txBody>
      </p:sp>
      <p:sp>
        <p:nvSpPr>
          <p:cNvPr id="48" name="Oval 47"/>
          <p:cNvSpPr/>
          <p:nvPr/>
        </p:nvSpPr>
        <p:spPr>
          <a:xfrm>
            <a:off x="6794323" y="2853534"/>
            <a:ext cx="444003" cy="444003"/>
          </a:xfrm>
          <a:prstGeom prst="ellipse">
            <a:avLst/>
          </a:prstGeom>
          <a:solidFill>
            <a:srgbClr val="8CB7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6</a:t>
            </a:r>
            <a:endParaRPr lang="en-US" sz="3200" b="1" dirty="0">
              <a:solidFill>
                <a:schemeClr val="bg1"/>
              </a:solidFill>
            </a:endParaRPr>
          </a:p>
        </p:txBody>
      </p:sp>
      <p:sp>
        <p:nvSpPr>
          <p:cNvPr id="49" name="Oval 48"/>
          <p:cNvSpPr/>
          <p:nvPr/>
        </p:nvSpPr>
        <p:spPr>
          <a:xfrm>
            <a:off x="3593413" y="2845380"/>
            <a:ext cx="444003" cy="444003"/>
          </a:xfrm>
          <a:prstGeom prst="ellipse">
            <a:avLst/>
          </a:prstGeom>
          <a:solidFill>
            <a:srgbClr val="8CB7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5</a:t>
            </a:r>
            <a:endParaRPr lang="en-US" sz="3200" b="1" dirty="0">
              <a:solidFill>
                <a:schemeClr val="bg1"/>
              </a:solidFill>
            </a:endParaRPr>
          </a:p>
        </p:txBody>
      </p:sp>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37310" y="877136"/>
            <a:ext cx="1164481" cy="1744976"/>
          </a:xfrm>
          <a:prstGeom prst="rect">
            <a:avLst/>
          </a:prstGeom>
          <a:ln w="9525">
            <a:solidFill>
              <a:schemeClr val="tx1"/>
            </a:solidFill>
          </a:ln>
        </p:spPr>
      </p:pic>
      <p:sp>
        <p:nvSpPr>
          <p:cNvPr id="50" name="Oval 49"/>
          <p:cNvSpPr/>
          <p:nvPr/>
        </p:nvSpPr>
        <p:spPr>
          <a:xfrm>
            <a:off x="386778" y="2805455"/>
            <a:ext cx="444003" cy="444003"/>
          </a:xfrm>
          <a:prstGeom prst="ellipse">
            <a:avLst/>
          </a:prstGeom>
          <a:solidFill>
            <a:srgbClr val="8CB7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4</a:t>
            </a:r>
            <a:endParaRPr lang="en-US" sz="3200" b="1" dirty="0">
              <a:solidFill>
                <a:schemeClr val="bg1"/>
              </a:solidFill>
            </a:endParaRPr>
          </a:p>
        </p:txBody>
      </p:sp>
      <p:sp>
        <p:nvSpPr>
          <p:cNvPr id="53" name="TextBox 52"/>
          <p:cNvSpPr txBox="1"/>
          <p:nvPr/>
        </p:nvSpPr>
        <p:spPr>
          <a:xfrm>
            <a:off x="269980" y="941163"/>
            <a:ext cx="2014035" cy="1523494"/>
          </a:xfrm>
          <a:prstGeom prst="rect">
            <a:avLst/>
          </a:prstGeom>
          <a:noFill/>
        </p:spPr>
        <p:txBody>
          <a:bodyPr wrap="square" rtlCol="0">
            <a:spAutoFit/>
          </a:bodyPr>
          <a:lstStyle/>
          <a:p>
            <a:pPr marL="182880" indent="-182880">
              <a:spcAft>
                <a:spcPts val="600"/>
              </a:spcAft>
              <a:buFont typeface="Arial" panose="020B0604020202020204" pitchFamily="34" charset="0"/>
              <a:buChar char="•"/>
            </a:pPr>
            <a:r>
              <a:rPr lang="en-US" sz="1300" dirty="0"/>
              <a:t>Lower System Cart to move into position. </a:t>
            </a:r>
          </a:p>
          <a:p>
            <a:pPr marL="182880" indent="-182880">
              <a:spcAft>
                <a:spcPts val="600"/>
              </a:spcAft>
              <a:buFont typeface="Arial" panose="020B0604020202020204" pitchFamily="34" charset="0"/>
              <a:buChar char="•"/>
            </a:pPr>
            <a:r>
              <a:rPr lang="en-US" sz="1300" dirty="0"/>
              <a:t>Connect power supply.</a:t>
            </a:r>
          </a:p>
          <a:p>
            <a:pPr marL="182880" indent="-182880">
              <a:spcAft>
                <a:spcPts val="600"/>
              </a:spcAft>
              <a:buFont typeface="Arial" panose="020B0604020202020204" pitchFamily="34" charset="0"/>
              <a:buChar char="•"/>
            </a:pPr>
            <a:r>
              <a:rPr lang="en-US" sz="1300" dirty="0"/>
              <a:t>Adjust cart height for viewing. </a:t>
            </a:r>
          </a:p>
          <a:p>
            <a:pPr marL="182880" indent="-182880">
              <a:spcAft>
                <a:spcPts val="600"/>
              </a:spcAft>
              <a:buFont typeface="Arial" panose="020B0604020202020204" pitchFamily="34" charset="0"/>
              <a:buChar char="•"/>
            </a:pPr>
            <a:r>
              <a:rPr lang="en-US" sz="1300" dirty="0"/>
              <a:t>Lock at least 2 wheels.</a:t>
            </a:r>
          </a:p>
        </p:txBody>
      </p:sp>
      <p:sp>
        <p:nvSpPr>
          <p:cNvPr id="57" name="Oval 56"/>
          <p:cNvSpPr/>
          <p:nvPr/>
        </p:nvSpPr>
        <p:spPr>
          <a:xfrm>
            <a:off x="2731818" y="2294450"/>
            <a:ext cx="290293" cy="30179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710188" y="5024697"/>
            <a:ext cx="1020857" cy="276999"/>
          </a:xfrm>
          <a:prstGeom prst="rect">
            <a:avLst/>
          </a:prstGeom>
          <a:noFill/>
        </p:spPr>
        <p:txBody>
          <a:bodyPr wrap="none" rtlCol="0">
            <a:spAutoFit/>
          </a:bodyPr>
          <a:lstStyle/>
          <a:p>
            <a:r>
              <a:rPr lang="en-US" sz="1200" b="1" dirty="0"/>
              <a:t>continued &gt;&gt;</a:t>
            </a:r>
          </a:p>
        </p:txBody>
      </p:sp>
      <p:sp>
        <p:nvSpPr>
          <p:cNvPr id="58" name="Oval 57"/>
          <p:cNvSpPr/>
          <p:nvPr/>
        </p:nvSpPr>
        <p:spPr>
          <a:xfrm>
            <a:off x="2212352" y="2256405"/>
            <a:ext cx="290293" cy="301793"/>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p:cNvSpPr/>
          <p:nvPr/>
        </p:nvSpPr>
        <p:spPr>
          <a:xfrm>
            <a:off x="0" y="6348203"/>
            <a:ext cx="1697354" cy="487003"/>
          </a:xfrm>
          <a:prstGeom prst="roundRect">
            <a:avLst/>
          </a:prstGeom>
          <a:solidFill>
            <a:srgbClr val="8CB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NON-STERILE PREP</a:t>
            </a:r>
          </a:p>
        </p:txBody>
      </p:sp>
      <p:sp>
        <p:nvSpPr>
          <p:cNvPr id="54" name="Rectangle 53"/>
          <p:cNvSpPr/>
          <p:nvPr/>
        </p:nvSpPr>
        <p:spPr>
          <a:xfrm>
            <a:off x="269980" y="4488618"/>
            <a:ext cx="1819159" cy="692497"/>
          </a:xfrm>
          <a:prstGeom prst="rect">
            <a:avLst/>
          </a:prstGeom>
        </p:spPr>
        <p:txBody>
          <a:bodyPr wrap="square">
            <a:spAutoFit/>
          </a:bodyPr>
          <a:lstStyle/>
          <a:p>
            <a:pPr marL="182880" indent="-182880">
              <a:buFont typeface="Arial" panose="020B0604020202020204" pitchFamily="34" charset="0"/>
              <a:buChar char="•"/>
            </a:pPr>
            <a:r>
              <a:rPr lang="en-US" sz="1300" dirty="0"/>
              <a:t>Turn on using switch on back of RF Generator.</a:t>
            </a:r>
          </a:p>
        </p:txBody>
      </p:sp>
      <p:sp>
        <p:nvSpPr>
          <p:cNvPr id="59" name="TextBox 58"/>
          <p:cNvSpPr txBox="1"/>
          <p:nvPr/>
        </p:nvSpPr>
        <p:spPr>
          <a:xfrm>
            <a:off x="844057" y="285828"/>
            <a:ext cx="2253473" cy="584775"/>
          </a:xfrm>
          <a:prstGeom prst="rect">
            <a:avLst/>
          </a:prstGeom>
          <a:noFill/>
        </p:spPr>
        <p:txBody>
          <a:bodyPr wrap="square" rtlCol="0">
            <a:spAutoFit/>
          </a:bodyPr>
          <a:lstStyle/>
          <a:p>
            <a:r>
              <a:rPr lang="en-US" sz="1600" b="1" dirty="0"/>
              <a:t>Position System Cart and Lock 2 Wheels</a:t>
            </a:r>
            <a:endParaRPr lang="en-US" dirty="0"/>
          </a:p>
        </p:txBody>
      </p:sp>
      <p:sp>
        <p:nvSpPr>
          <p:cNvPr id="60" name="Arrow: Right 59"/>
          <p:cNvSpPr/>
          <p:nvPr/>
        </p:nvSpPr>
        <p:spPr>
          <a:xfrm rot="5400000">
            <a:off x="2101066" y="1011569"/>
            <a:ext cx="451405" cy="236568"/>
          </a:xfrm>
          <a:prstGeom prst="rightArrow">
            <a:avLst>
              <a:gd name="adj1" fmla="val 36892"/>
              <a:gd name="adj2" fmla="val 50000"/>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4018823" y="298792"/>
            <a:ext cx="2195495" cy="1107996"/>
          </a:xfrm>
          <a:prstGeom prst="rect">
            <a:avLst/>
          </a:prstGeom>
          <a:noFill/>
        </p:spPr>
        <p:txBody>
          <a:bodyPr wrap="square" rtlCol="0">
            <a:spAutoFit/>
          </a:bodyPr>
          <a:lstStyle/>
          <a:p>
            <a:r>
              <a:rPr lang="en-US" sz="1600" b="1" dirty="0"/>
              <a:t>Open Ultrasound Console (laptop)</a:t>
            </a:r>
          </a:p>
          <a:p>
            <a:endParaRPr lang="en-US" sz="1600" b="1" dirty="0"/>
          </a:p>
          <a:p>
            <a:endParaRPr lang="en-US" dirty="0"/>
          </a:p>
        </p:txBody>
      </p:sp>
      <p:sp>
        <p:nvSpPr>
          <p:cNvPr id="62" name="TextBox 61"/>
          <p:cNvSpPr txBox="1"/>
          <p:nvPr/>
        </p:nvSpPr>
        <p:spPr>
          <a:xfrm>
            <a:off x="7274700" y="320788"/>
            <a:ext cx="2253473" cy="584775"/>
          </a:xfrm>
          <a:prstGeom prst="rect">
            <a:avLst/>
          </a:prstGeom>
          <a:noFill/>
        </p:spPr>
        <p:txBody>
          <a:bodyPr wrap="square" rtlCol="0">
            <a:spAutoFit/>
          </a:bodyPr>
          <a:lstStyle/>
          <a:p>
            <a:r>
              <a:rPr lang="en-US" sz="1600" b="1" dirty="0"/>
              <a:t>Power ON Ultrasound Console with Button</a:t>
            </a:r>
            <a:endParaRPr lang="en-US" dirty="0"/>
          </a:p>
        </p:txBody>
      </p:sp>
      <p:sp>
        <p:nvSpPr>
          <p:cNvPr id="63" name="TextBox 62"/>
          <p:cNvSpPr txBox="1"/>
          <p:nvPr/>
        </p:nvSpPr>
        <p:spPr>
          <a:xfrm>
            <a:off x="4066822" y="2867906"/>
            <a:ext cx="2253473" cy="615553"/>
          </a:xfrm>
          <a:prstGeom prst="rect">
            <a:avLst/>
          </a:prstGeom>
          <a:noFill/>
        </p:spPr>
        <p:txBody>
          <a:bodyPr wrap="square" rtlCol="0">
            <a:spAutoFit/>
          </a:bodyPr>
          <a:lstStyle/>
          <a:p>
            <a:r>
              <a:rPr lang="en-US" sz="1600" b="1" dirty="0"/>
              <a:t>Connect Footswitch</a:t>
            </a:r>
            <a:endParaRPr lang="en-US" sz="2000" b="1" dirty="0"/>
          </a:p>
          <a:p>
            <a:endParaRPr lang="en-US" dirty="0"/>
          </a:p>
        </p:txBody>
      </p:sp>
      <p:sp>
        <p:nvSpPr>
          <p:cNvPr id="64" name="TextBox 63"/>
          <p:cNvSpPr txBox="1"/>
          <p:nvPr/>
        </p:nvSpPr>
        <p:spPr>
          <a:xfrm>
            <a:off x="858867" y="2877950"/>
            <a:ext cx="2835677" cy="338554"/>
          </a:xfrm>
          <a:prstGeom prst="rect">
            <a:avLst/>
          </a:prstGeom>
          <a:noFill/>
        </p:spPr>
        <p:txBody>
          <a:bodyPr wrap="square" rtlCol="0">
            <a:spAutoFit/>
          </a:bodyPr>
          <a:lstStyle/>
          <a:p>
            <a:r>
              <a:rPr lang="en-US" sz="1600" b="1" dirty="0"/>
              <a:t>Power ON RF Generator</a:t>
            </a:r>
            <a:endParaRPr lang="en-US" sz="2000" b="1" dirty="0"/>
          </a:p>
        </p:txBody>
      </p:sp>
      <p:sp>
        <p:nvSpPr>
          <p:cNvPr id="5" name="TextBox 4"/>
          <p:cNvSpPr txBox="1"/>
          <p:nvPr/>
        </p:nvSpPr>
        <p:spPr>
          <a:xfrm>
            <a:off x="7217777" y="2867104"/>
            <a:ext cx="2474438" cy="338554"/>
          </a:xfrm>
          <a:prstGeom prst="rect">
            <a:avLst/>
          </a:prstGeom>
          <a:noFill/>
        </p:spPr>
        <p:txBody>
          <a:bodyPr wrap="square" rtlCol="0">
            <a:spAutoFit/>
          </a:bodyPr>
          <a:lstStyle/>
          <a:p>
            <a:r>
              <a:rPr lang="en-US" sz="1600" b="1" dirty="0"/>
              <a:t>Enter Patient Data</a:t>
            </a:r>
            <a:endParaRPr lang="en-US" sz="1600" dirty="0"/>
          </a:p>
        </p:txBody>
      </p:sp>
      <p:sp>
        <p:nvSpPr>
          <p:cNvPr id="8" name="TextBox 7"/>
          <p:cNvSpPr txBox="1"/>
          <p:nvPr/>
        </p:nvSpPr>
        <p:spPr>
          <a:xfrm>
            <a:off x="6882501" y="3359890"/>
            <a:ext cx="1393454" cy="1846659"/>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en-US" sz="1300" dirty="0"/>
              <a:t>Login to Ultrasound Console.</a:t>
            </a:r>
          </a:p>
          <a:p>
            <a:pPr marL="171450" indent="-171450">
              <a:spcAft>
                <a:spcPts val="600"/>
              </a:spcAft>
              <a:buFont typeface="Arial" panose="020B0604020202020204" pitchFamily="34" charset="0"/>
              <a:buChar char="•"/>
            </a:pPr>
            <a:r>
              <a:rPr lang="en-US" sz="1300" dirty="0"/>
              <a:t>Enter Patient Data to add to digital file.</a:t>
            </a:r>
          </a:p>
          <a:p>
            <a:pPr marL="171450" indent="-171450">
              <a:spcAft>
                <a:spcPts val="600"/>
              </a:spcAft>
              <a:buFont typeface="Arial" panose="020B0604020202020204" pitchFamily="34" charset="0"/>
              <a:buChar char="•"/>
            </a:pPr>
            <a:r>
              <a:rPr lang="en-US" sz="1300" dirty="0"/>
              <a:t>Click “Save and close” button.</a:t>
            </a: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57358" y="3401934"/>
            <a:ext cx="1420860" cy="1497838"/>
          </a:xfrm>
          <a:prstGeom prst="rect">
            <a:avLst/>
          </a:prstGeom>
          <a:ln w="9525">
            <a:solidFill>
              <a:schemeClr val="tx1"/>
            </a:solidFill>
          </a:ln>
        </p:spPr>
      </p:pic>
      <p:sp>
        <p:nvSpPr>
          <p:cNvPr id="51" name="Oval 50"/>
          <p:cNvSpPr/>
          <p:nvPr/>
        </p:nvSpPr>
        <p:spPr>
          <a:xfrm>
            <a:off x="8775847" y="4559707"/>
            <a:ext cx="518838" cy="422366"/>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9B385E7-FC8E-40D3-ABED-98D484FD0AFB}"/>
              </a:ext>
            </a:extLst>
          </p:cNvPr>
          <p:cNvCxnSpPr>
            <a:cxnSpLocks/>
            <a:stCxn id="26" idx="6"/>
          </p:cNvCxnSpPr>
          <p:nvPr/>
        </p:nvCxnSpPr>
        <p:spPr>
          <a:xfrm>
            <a:off x="1472947" y="3817734"/>
            <a:ext cx="827363" cy="8576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91F0E55-D42E-40BB-B09A-C70B68783C53}"/>
              </a:ext>
            </a:extLst>
          </p:cNvPr>
          <p:cNvSpPr/>
          <p:nvPr/>
        </p:nvSpPr>
        <p:spPr>
          <a:xfrm>
            <a:off x="3623417" y="3430638"/>
            <a:ext cx="1327150" cy="1292662"/>
          </a:xfrm>
          <a:prstGeom prst="rect">
            <a:avLst/>
          </a:prstGeom>
        </p:spPr>
        <p:txBody>
          <a:bodyPr wrap="square">
            <a:spAutoFit/>
          </a:bodyPr>
          <a:lstStyle/>
          <a:p>
            <a:pPr marL="182880" indent="-182880">
              <a:buFont typeface="Arial" panose="020B0604020202020204" pitchFamily="34" charset="0"/>
              <a:buChar char="•"/>
            </a:pPr>
            <a:r>
              <a:rPr lang="en-US" sz="1300" dirty="0"/>
              <a:t>Firmly connect pneumatic tube of Footswitch to </a:t>
            </a:r>
            <a:br>
              <a:rPr lang="en-US" sz="1300" dirty="0"/>
            </a:br>
            <a:r>
              <a:rPr lang="en-US" sz="1300" dirty="0"/>
              <a:t>RF Generator.</a:t>
            </a:r>
          </a:p>
        </p:txBody>
      </p:sp>
    </p:spTree>
    <p:extLst>
      <p:ext uri="{BB962C8B-B14F-4D97-AF65-F5344CB8AC3E}">
        <p14:creationId xmlns:p14="http://schemas.microsoft.com/office/powerpoint/2010/main" val="340661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Table 42"/>
          <p:cNvGraphicFramePr>
            <a:graphicFrameLocks noGrp="1"/>
          </p:cNvGraphicFramePr>
          <p:nvPr>
            <p:extLst>
              <p:ext uri="{D42A27DB-BD31-4B8C-83A1-F6EECF244321}">
                <p14:modId xmlns:p14="http://schemas.microsoft.com/office/powerpoint/2010/main" val="2837236552"/>
              </p:ext>
            </p:extLst>
          </p:nvPr>
        </p:nvGraphicFramePr>
        <p:xfrm>
          <a:off x="228600" y="228600"/>
          <a:ext cx="9601200" cy="5029200"/>
        </p:xfrm>
        <a:graphic>
          <a:graphicData uri="http://schemas.openxmlformats.org/drawingml/2006/table">
            <a:tbl>
              <a:tblPr firstRow="1" bandRow="1">
                <a:tableStyleId>{2D5ABB26-0587-4C30-8999-92F81FD0307C}</a:tableStyleId>
              </a:tblPr>
              <a:tblGrid>
                <a:gridCol w="9601200">
                  <a:extLst>
                    <a:ext uri="{9D8B030D-6E8A-4147-A177-3AD203B41FA5}">
                      <a16:colId xmlns:a16="http://schemas.microsoft.com/office/drawing/2014/main" val="1144898366"/>
                    </a:ext>
                  </a:extLst>
                </a:gridCol>
              </a:tblGrid>
              <a:tr h="2456614">
                <a:tc>
                  <a:txBody>
                    <a:bodyPr/>
                    <a:lstStyle/>
                    <a:p>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40828"/>
                  </a:ext>
                </a:extLst>
              </a:tr>
              <a:tr h="2572586">
                <a:tc>
                  <a:txBody>
                    <a:bodyPr/>
                    <a:lstStyle/>
                    <a:p>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238310"/>
                  </a:ext>
                </a:extLst>
              </a:tr>
            </a:tbl>
          </a:graphicData>
        </a:graphic>
      </p:graphicFrame>
      <p:sp>
        <p:nvSpPr>
          <p:cNvPr id="2" name="Rectangle 1"/>
          <p:cNvSpPr/>
          <p:nvPr/>
        </p:nvSpPr>
        <p:spPr>
          <a:xfrm>
            <a:off x="0" y="5497972"/>
            <a:ext cx="10058400" cy="914400"/>
          </a:xfrm>
          <a:prstGeom prst="rect">
            <a:avLst/>
          </a:prstGeom>
          <a:solidFill>
            <a:srgbClr val="8CB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505" y="5606927"/>
            <a:ext cx="1348336" cy="608678"/>
          </a:xfrm>
          <a:prstGeom prst="rect">
            <a:avLst/>
          </a:prstGeom>
        </p:spPr>
      </p:pic>
      <p:sp>
        <p:nvSpPr>
          <p:cNvPr id="42" name="TextBox 41"/>
          <p:cNvSpPr txBox="1"/>
          <p:nvPr/>
        </p:nvSpPr>
        <p:spPr>
          <a:xfrm>
            <a:off x="1627841" y="5669280"/>
            <a:ext cx="8311657" cy="553998"/>
          </a:xfrm>
          <a:prstGeom prst="rect">
            <a:avLst/>
          </a:prstGeom>
          <a:noFill/>
        </p:spPr>
        <p:txBody>
          <a:bodyPr wrap="square" rtlCol="0">
            <a:spAutoFit/>
          </a:bodyPr>
          <a:lstStyle/>
          <a:p>
            <a:pPr algn="ctr"/>
            <a:r>
              <a:rPr lang="en-US" sz="3000" b="1" dirty="0">
                <a:solidFill>
                  <a:schemeClr val="bg1"/>
                </a:solidFill>
              </a:rPr>
              <a:t>QUICK REFERENCE GUIDE  |  NON-STERILE PREP</a:t>
            </a:r>
            <a:endParaRPr lang="en-US" sz="3000" dirty="0">
              <a:solidFill>
                <a:schemeClr val="bg1"/>
              </a:solidFill>
            </a:endParaRPr>
          </a:p>
        </p:txBody>
      </p:sp>
      <p:sp>
        <p:nvSpPr>
          <p:cNvPr id="44" name="Oval 43"/>
          <p:cNvSpPr/>
          <p:nvPr/>
        </p:nvSpPr>
        <p:spPr>
          <a:xfrm>
            <a:off x="453793" y="345162"/>
            <a:ext cx="444003" cy="444003"/>
          </a:xfrm>
          <a:prstGeom prst="ellipse">
            <a:avLst/>
          </a:prstGeom>
          <a:solidFill>
            <a:srgbClr val="8CB7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7</a:t>
            </a:r>
            <a:endParaRPr lang="en-US" sz="3200" b="1" dirty="0">
              <a:solidFill>
                <a:schemeClr val="bg1"/>
              </a:solidFill>
            </a:endParaRPr>
          </a:p>
        </p:txBody>
      </p:sp>
      <p:sp>
        <p:nvSpPr>
          <p:cNvPr id="32" name="TextBox 31"/>
          <p:cNvSpPr txBox="1"/>
          <p:nvPr/>
        </p:nvSpPr>
        <p:spPr>
          <a:xfrm>
            <a:off x="815246" y="4827295"/>
            <a:ext cx="1615817" cy="769441"/>
          </a:xfrm>
          <a:prstGeom prst="rect">
            <a:avLst/>
          </a:prstGeom>
          <a:noFill/>
        </p:spPr>
        <p:txBody>
          <a:bodyPr wrap="square" rtlCol="0">
            <a:spAutoFit/>
          </a:bodyPr>
          <a:lstStyle/>
          <a:p>
            <a:endParaRPr lang="en-US" sz="1600" b="1" dirty="0"/>
          </a:p>
          <a:p>
            <a:endParaRPr lang="en-US" sz="1400" b="1" dirty="0"/>
          </a:p>
          <a:p>
            <a:endParaRPr lang="en-US" sz="1400" dirty="0"/>
          </a:p>
        </p:txBody>
      </p:sp>
      <p:sp>
        <p:nvSpPr>
          <p:cNvPr id="45" name="Oval 44"/>
          <p:cNvSpPr/>
          <p:nvPr/>
        </p:nvSpPr>
        <p:spPr>
          <a:xfrm>
            <a:off x="3597043" y="345161"/>
            <a:ext cx="444003" cy="444003"/>
          </a:xfrm>
          <a:prstGeom prst="ellipse">
            <a:avLst/>
          </a:prstGeom>
          <a:solidFill>
            <a:srgbClr val="8CB7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8</a:t>
            </a:r>
            <a:endParaRPr lang="en-US" sz="3200" b="1" dirty="0">
              <a:solidFill>
                <a:schemeClr val="bg1"/>
              </a:solidFill>
            </a:endParaRPr>
          </a:p>
        </p:txBody>
      </p:sp>
      <p:sp>
        <p:nvSpPr>
          <p:cNvPr id="47" name="Oval 46"/>
          <p:cNvSpPr/>
          <p:nvPr/>
        </p:nvSpPr>
        <p:spPr>
          <a:xfrm>
            <a:off x="6823235" y="351634"/>
            <a:ext cx="444003" cy="444003"/>
          </a:xfrm>
          <a:prstGeom prst="ellipse">
            <a:avLst/>
          </a:prstGeom>
          <a:solidFill>
            <a:srgbClr val="8CB7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9</a:t>
            </a:r>
            <a:endParaRPr lang="en-US" sz="3200" b="1" dirty="0">
              <a:solidFill>
                <a:schemeClr val="bg1"/>
              </a:solidFill>
            </a:endParaRPr>
          </a:p>
        </p:txBody>
      </p:sp>
      <p:sp>
        <p:nvSpPr>
          <p:cNvPr id="50" name="Oval 49"/>
          <p:cNvSpPr/>
          <p:nvPr/>
        </p:nvSpPr>
        <p:spPr>
          <a:xfrm>
            <a:off x="453792" y="2852780"/>
            <a:ext cx="444003" cy="444003"/>
          </a:xfrm>
          <a:prstGeom prst="ellipse">
            <a:avLst/>
          </a:prstGeom>
          <a:solidFill>
            <a:srgbClr val="8CB7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3" name="TextBox 2"/>
          <p:cNvSpPr txBox="1"/>
          <p:nvPr/>
        </p:nvSpPr>
        <p:spPr>
          <a:xfrm>
            <a:off x="3787294" y="4922545"/>
            <a:ext cx="184731" cy="369332"/>
          </a:xfrm>
          <a:prstGeom prst="rect">
            <a:avLst/>
          </a:prstGeom>
          <a:noFill/>
        </p:spPr>
        <p:txBody>
          <a:bodyPr wrap="none" rtlCol="0">
            <a:spAutoFit/>
          </a:bodyPr>
          <a:lstStyle/>
          <a:p>
            <a:endParaRPr lang="en-US" dirty="0"/>
          </a:p>
        </p:txBody>
      </p:sp>
      <p:sp>
        <p:nvSpPr>
          <p:cNvPr id="58" name="TextBox 57"/>
          <p:cNvSpPr txBox="1"/>
          <p:nvPr/>
        </p:nvSpPr>
        <p:spPr>
          <a:xfrm>
            <a:off x="368871" y="1987084"/>
            <a:ext cx="3438581" cy="907941"/>
          </a:xfrm>
          <a:prstGeom prst="rect">
            <a:avLst/>
          </a:prstGeom>
          <a:noFill/>
        </p:spPr>
        <p:txBody>
          <a:bodyPr wrap="square" rtlCol="0">
            <a:spAutoFit/>
          </a:bodyPr>
          <a:lstStyle/>
          <a:p>
            <a:pPr marL="182880" indent="-182880">
              <a:buFont typeface="Arial" panose="020B0604020202020204" pitchFamily="34" charset="0"/>
              <a:buChar char="•"/>
            </a:pPr>
            <a:r>
              <a:rPr lang="en-US" sz="1300" dirty="0"/>
              <a:t>Check expiration date on kit and contents.</a:t>
            </a:r>
          </a:p>
          <a:p>
            <a:pPr marL="182880" indent="-182880">
              <a:buFont typeface="Arial" panose="020B0604020202020204" pitchFamily="34" charset="0"/>
              <a:buChar char="•"/>
            </a:pPr>
            <a:r>
              <a:rPr lang="en-US" sz="1300" dirty="0"/>
              <a:t>Remove both </a:t>
            </a:r>
            <a:r>
              <a:rPr lang="en-US" sz="1300" u="sng" dirty="0"/>
              <a:t>non-sterile</a:t>
            </a:r>
            <a:r>
              <a:rPr lang="en-US" sz="1300" dirty="0"/>
              <a:t> Dispersive Electrodes from pouches.  </a:t>
            </a:r>
            <a:br>
              <a:rPr lang="en-US" sz="1400" b="1" dirty="0"/>
            </a:br>
            <a:endParaRPr lang="en-US" sz="1400" dirty="0"/>
          </a:p>
        </p:txBody>
      </p:sp>
      <p:sp>
        <p:nvSpPr>
          <p:cNvPr id="6" name="TextBox 5"/>
          <p:cNvSpPr txBox="1"/>
          <p:nvPr/>
        </p:nvSpPr>
        <p:spPr>
          <a:xfrm>
            <a:off x="4179371" y="2030436"/>
            <a:ext cx="2643863" cy="692497"/>
          </a:xfrm>
          <a:prstGeom prst="rect">
            <a:avLst/>
          </a:prstGeom>
          <a:noFill/>
        </p:spPr>
        <p:txBody>
          <a:bodyPr wrap="square" rtlCol="0">
            <a:spAutoFit/>
          </a:bodyPr>
          <a:lstStyle/>
          <a:p>
            <a:pPr marL="182880" indent="-182880">
              <a:buFont typeface="Arial" panose="020B0604020202020204" pitchFamily="34" charset="0"/>
              <a:buChar char="•"/>
            </a:pPr>
            <a:r>
              <a:rPr lang="en-US" sz="1300" dirty="0"/>
              <a:t>Apply 1 per thigh. </a:t>
            </a:r>
          </a:p>
          <a:p>
            <a:pPr marL="182880" indent="-182880">
              <a:buFont typeface="Arial" panose="020B0604020202020204" pitchFamily="34" charset="0"/>
              <a:buChar char="•"/>
            </a:pPr>
            <a:r>
              <a:rPr lang="en-US" sz="1300" dirty="0"/>
              <a:t>Must have full contact with skin.</a:t>
            </a:r>
          </a:p>
          <a:p>
            <a:pPr marL="182880" indent="-182880">
              <a:buFont typeface="Arial" panose="020B0604020202020204" pitchFamily="34" charset="0"/>
              <a:buChar char="•"/>
            </a:pPr>
            <a:r>
              <a:rPr lang="en-US" sz="1300" dirty="0"/>
              <a:t>Direct cable toward knee. </a:t>
            </a: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727" y="951107"/>
            <a:ext cx="2083925" cy="1390673"/>
          </a:xfrm>
          <a:prstGeom prst="rect">
            <a:avLst/>
          </a:prstGeom>
          <a:ln w="9525">
            <a:solidFill>
              <a:schemeClr val="tx1"/>
            </a:solidFill>
          </a:ln>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832" y="3484494"/>
            <a:ext cx="2438001" cy="1626959"/>
          </a:xfrm>
          <a:prstGeom prst="rect">
            <a:avLst/>
          </a:prstGeom>
          <a:ln w="9525">
            <a:solidFill>
              <a:schemeClr val="tx1"/>
            </a:solidFill>
          </a:ln>
        </p:spPr>
      </p:pic>
      <p:sp>
        <p:nvSpPr>
          <p:cNvPr id="67" name="Oval 66"/>
          <p:cNvSpPr/>
          <p:nvPr/>
        </p:nvSpPr>
        <p:spPr>
          <a:xfrm>
            <a:off x="1824942" y="4366578"/>
            <a:ext cx="490124" cy="51969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963" y="3518306"/>
            <a:ext cx="2395486" cy="1598587"/>
          </a:xfrm>
          <a:prstGeom prst="rect">
            <a:avLst/>
          </a:prstGeom>
          <a:ln w="9525">
            <a:solidFill>
              <a:schemeClr val="tx1"/>
            </a:solidFill>
          </a:ln>
        </p:spPr>
      </p:pic>
      <p:pic>
        <p:nvPicPr>
          <p:cNvPr id="70" name="Picture 69"/>
          <p:cNvPicPr>
            <a:picLocks noChangeAspect="1"/>
          </p:cNvPicPr>
          <p:nvPr/>
        </p:nvPicPr>
        <p:blipFill>
          <a:blip r:embed="rId7"/>
          <a:stretch>
            <a:fillRect/>
          </a:stretch>
        </p:blipFill>
        <p:spPr>
          <a:xfrm>
            <a:off x="8878899" y="3162725"/>
            <a:ext cx="838331" cy="2010443"/>
          </a:xfrm>
          <a:prstGeom prst="rect">
            <a:avLst/>
          </a:prstGeom>
          <a:ln w="28575">
            <a:noFill/>
          </a:ln>
        </p:spPr>
      </p:pic>
      <p:sp>
        <p:nvSpPr>
          <p:cNvPr id="71" name="TextBox 70"/>
          <p:cNvSpPr txBox="1"/>
          <p:nvPr/>
        </p:nvSpPr>
        <p:spPr>
          <a:xfrm>
            <a:off x="7126108" y="3271217"/>
            <a:ext cx="1865491" cy="1969770"/>
          </a:xfrm>
          <a:prstGeom prst="rect">
            <a:avLst/>
          </a:prstGeom>
          <a:noFill/>
        </p:spPr>
        <p:txBody>
          <a:bodyPr wrap="square" rtlCol="0">
            <a:spAutoFit/>
          </a:bodyPr>
          <a:lstStyle/>
          <a:p>
            <a:pPr marL="117475" indent="-117475">
              <a:spcAft>
                <a:spcPts val="600"/>
              </a:spcAft>
              <a:buFont typeface="Arial" panose="020B0604020202020204" pitchFamily="34" charset="0"/>
              <a:buChar char="•"/>
            </a:pPr>
            <a:r>
              <a:rPr lang="en-US" sz="1300" dirty="0"/>
              <a:t>Indicators blink when not properly connected.</a:t>
            </a:r>
          </a:p>
          <a:p>
            <a:pPr marL="117475" indent="-117475">
              <a:buFont typeface="Arial" panose="020B0604020202020204" pitchFamily="34" charset="0"/>
              <a:buChar char="•"/>
            </a:pPr>
            <a:r>
              <a:rPr lang="en-US" sz="1300" dirty="0"/>
              <a:t>Indicators will disappear from </a:t>
            </a:r>
            <a:br>
              <a:rPr lang="en-US" sz="1300" dirty="0"/>
            </a:br>
            <a:r>
              <a:rPr lang="en-US" sz="1300" dirty="0"/>
              <a:t>the display when </a:t>
            </a:r>
            <a:br>
              <a:rPr lang="en-US" sz="1300" dirty="0"/>
            </a:br>
            <a:r>
              <a:rPr lang="en-US" sz="1300" dirty="0"/>
              <a:t>all components </a:t>
            </a:r>
            <a:br>
              <a:rPr lang="en-US" sz="1300" dirty="0"/>
            </a:br>
            <a:r>
              <a:rPr lang="en-US" sz="1300" dirty="0"/>
              <a:t>are properly connected.</a:t>
            </a:r>
          </a:p>
        </p:txBody>
      </p:sp>
      <p:sp>
        <p:nvSpPr>
          <p:cNvPr id="4" name="TextBox 3"/>
          <p:cNvSpPr txBox="1"/>
          <p:nvPr/>
        </p:nvSpPr>
        <p:spPr>
          <a:xfrm>
            <a:off x="417238" y="2833735"/>
            <a:ext cx="492523" cy="461665"/>
          </a:xfrm>
          <a:prstGeom prst="rect">
            <a:avLst/>
          </a:prstGeom>
          <a:noFill/>
        </p:spPr>
        <p:txBody>
          <a:bodyPr wrap="square" rtlCol="0">
            <a:spAutoFit/>
          </a:bodyPr>
          <a:lstStyle/>
          <a:p>
            <a:r>
              <a:rPr lang="en-US" sz="2400" b="1" dirty="0">
                <a:solidFill>
                  <a:schemeClr val="bg1"/>
                </a:solidFill>
              </a:rPr>
              <a:t>10</a:t>
            </a:r>
          </a:p>
        </p:txBody>
      </p:sp>
      <p:sp>
        <p:nvSpPr>
          <p:cNvPr id="30" name="Oval 29"/>
          <p:cNvSpPr/>
          <p:nvPr/>
        </p:nvSpPr>
        <p:spPr>
          <a:xfrm>
            <a:off x="3708246" y="2819144"/>
            <a:ext cx="444003" cy="444003"/>
          </a:xfrm>
          <a:prstGeom prst="ellipse">
            <a:avLst/>
          </a:prstGeom>
          <a:solidFill>
            <a:srgbClr val="8CB7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31" name="TextBox 30"/>
          <p:cNvSpPr txBox="1"/>
          <p:nvPr/>
        </p:nvSpPr>
        <p:spPr>
          <a:xfrm>
            <a:off x="3683987" y="2793144"/>
            <a:ext cx="492523" cy="461665"/>
          </a:xfrm>
          <a:prstGeom prst="rect">
            <a:avLst/>
          </a:prstGeom>
          <a:noFill/>
        </p:spPr>
        <p:txBody>
          <a:bodyPr wrap="square" rtlCol="0">
            <a:spAutoFit/>
          </a:bodyPr>
          <a:lstStyle/>
          <a:p>
            <a:r>
              <a:rPr lang="en-US" sz="2400" b="1" dirty="0">
                <a:solidFill>
                  <a:schemeClr val="bg1"/>
                </a:solidFill>
              </a:rPr>
              <a:t>11</a:t>
            </a:r>
          </a:p>
        </p:txBody>
      </p:sp>
      <p:sp>
        <p:nvSpPr>
          <p:cNvPr id="33" name="Oval 32"/>
          <p:cNvSpPr/>
          <p:nvPr/>
        </p:nvSpPr>
        <p:spPr>
          <a:xfrm>
            <a:off x="6823234" y="2840523"/>
            <a:ext cx="444003" cy="444003"/>
          </a:xfrm>
          <a:prstGeom prst="ellipse">
            <a:avLst/>
          </a:prstGeom>
          <a:solidFill>
            <a:srgbClr val="8CB7E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34" name="TextBox 33"/>
          <p:cNvSpPr txBox="1"/>
          <p:nvPr/>
        </p:nvSpPr>
        <p:spPr>
          <a:xfrm>
            <a:off x="6808106" y="2829074"/>
            <a:ext cx="492523" cy="461665"/>
          </a:xfrm>
          <a:prstGeom prst="rect">
            <a:avLst/>
          </a:prstGeom>
          <a:noFill/>
        </p:spPr>
        <p:txBody>
          <a:bodyPr wrap="square" rtlCol="0">
            <a:spAutoFit/>
          </a:bodyPr>
          <a:lstStyle/>
          <a:p>
            <a:r>
              <a:rPr lang="en-US" sz="2400" b="1" dirty="0">
                <a:solidFill>
                  <a:schemeClr val="bg1"/>
                </a:solidFill>
              </a:rPr>
              <a:t>12</a:t>
            </a:r>
          </a:p>
        </p:txBody>
      </p:sp>
      <p:sp>
        <p:nvSpPr>
          <p:cNvPr id="36" name="Rectangle: Rounded Corners 35"/>
          <p:cNvSpPr/>
          <p:nvPr/>
        </p:nvSpPr>
        <p:spPr>
          <a:xfrm>
            <a:off x="0" y="6348203"/>
            <a:ext cx="1697354" cy="487003"/>
          </a:xfrm>
          <a:prstGeom prst="roundRect">
            <a:avLst/>
          </a:prstGeom>
          <a:solidFill>
            <a:srgbClr val="8CB7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NON-STERILE PREP</a:t>
            </a:r>
          </a:p>
        </p:txBody>
      </p:sp>
      <p:sp>
        <p:nvSpPr>
          <p:cNvPr id="37" name="TextBox 36"/>
          <p:cNvSpPr txBox="1"/>
          <p:nvPr/>
        </p:nvSpPr>
        <p:spPr>
          <a:xfrm>
            <a:off x="907223" y="386662"/>
            <a:ext cx="2056269" cy="615553"/>
          </a:xfrm>
          <a:prstGeom prst="rect">
            <a:avLst/>
          </a:prstGeom>
          <a:noFill/>
        </p:spPr>
        <p:txBody>
          <a:bodyPr wrap="none" rtlCol="0">
            <a:spAutoFit/>
          </a:bodyPr>
          <a:lstStyle/>
          <a:p>
            <a:r>
              <a:rPr lang="en-US" sz="1600" b="1" dirty="0"/>
              <a:t>Open Sonata Case Kit</a:t>
            </a:r>
          </a:p>
          <a:p>
            <a:endParaRPr lang="en-US" dirty="0"/>
          </a:p>
        </p:txBody>
      </p:sp>
      <p:sp>
        <p:nvSpPr>
          <p:cNvPr id="38" name="TextBox 37"/>
          <p:cNvSpPr txBox="1"/>
          <p:nvPr/>
        </p:nvSpPr>
        <p:spPr>
          <a:xfrm>
            <a:off x="4031871" y="366629"/>
            <a:ext cx="2574597" cy="338554"/>
          </a:xfrm>
          <a:prstGeom prst="rect">
            <a:avLst/>
          </a:prstGeom>
          <a:noFill/>
        </p:spPr>
        <p:txBody>
          <a:bodyPr wrap="square" rtlCol="0">
            <a:spAutoFit/>
          </a:bodyPr>
          <a:lstStyle/>
          <a:p>
            <a:r>
              <a:rPr lang="en-US" sz="1600" b="1" dirty="0"/>
              <a:t>Apply Dispersive Electrodes</a:t>
            </a:r>
            <a:endParaRPr lang="en-US" dirty="0"/>
          </a:p>
        </p:txBody>
      </p:sp>
      <p:sp>
        <p:nvSpPr>
          <p:cNvPr id="39" name="TextBox 38"/>
          <p:cNvSpPr txBox="1"/>
          <p:nvPr/>
        </p:nvSpPr>
        <p:spPr>
          <a:xfrm>
            <a:off x="7315765" y="285425"/>
            <a:ext cx="2484907" cy="861774"/>
          </a:xfrm>
          <a:prstGeom prst="rect">
            <a:avLst/>
          </a:prstGeom>
          <a:noFill/>
        </p:spPr>
        <p:txBody>
          <a:bodyPr wrap="square" rtlCol="0">
            <a:spAutoFit/>
          </a:bodyPr>
          <a:lstStyle/>
          <a:p>
            <a:r>
              <a:rPr lang="en-US" sz="1600" b="1" dirty="0"/>
              <a:t>Connect Dispersive Electrode Cables</a:t>
            </a:r>
          </a:p>
          <a:p>
            <a:endParaRPr lang="en-US" dirty="0"/>
          </a:p>
        </p:txBody>
      </p:sp>
      <p:sp>
        <p:nvSpPr>
          <p:cNvPr id="41" name="TextBox 40"/>
          <p:cNvSpPr txBox="1"/>
          <p:nvPr/>
        </p:nvSpPr>
        <p:spPr>
          <a:xfrm>
            <a:off x="7273722" y="2809554"/>
            <a:ext cx="2484907" cy="615553"/>
          </a:xfrm>
          <a:prstGeom prst="rect">
            <a:avLst/>
          </a:prstGeom>
          <a:noFill/>
        </p:spPr>
        <p:txBody>
          <a:bodyPr wrap="square" rtlCol="0">
            <a:spAutoFit/>
          </a:bodyPr>
          <a:lstStyle/>
          <a:p>
            <a:r>
              <a:rPr lang="en-US" sz="1600" b="1" dirty="0"/>
              <a:t>Confirm Connections</a:t>
            </a:r>
          </a:p>
          <a:p>
            <a:endParaRPr lang="en-US" dirty="0"/>
          </a:p>
        </p:txBody>
      </p:sp>
      <p:sp>
        <p:nvSpPr>
          <p:cNvPr id="8" name="TextBox 7"/>
          <p:cNvSpPr txBox="1"/>
          <p:nvPr/>
        </p:nvSpPr>
        <p:spPr>
          <a:xfrm>
            <a:off x="4111495" y="2753462"/>
            <a:ext cx="2785518" cy="861774"/>
          </a:xfrm>
          <a:prstGeom prst="rect">
            <a:avLst/>
          </a:prstGeom>
          <a:noFill/>
        </p:spPr>
        <p:txBody>
          <a:bodyPr wrap="square" rtlCol="0">
            <a:spAutoFit/>
          </a:bodyPr>
          <a:lstStyle/>
          <a:p>
            <a:r>
              <a:rPr lang="en-US" sz="1600" b="1" dirty="0"/>
              <a:t>Connect and Lock IUUS Probe to Ultrasound Console</a:t>
            </a:r>
          </a:p>
          <a:p>
            <a:endParaRPr lang="en-US" dirty="0"/>
          </a:p>
        </p:txBody>
      </p:sp>
      <p:sp>
        <p:nvSpPr>
          <p:cNvPr id="46" name="TextBox 45"/>
          <p:cNvSpPr txBox="1"/>
          <p:nvPr/>
        </p:nvSpPr>
        <p:spPr>
          <a:xfrm>
            <a:off x="905894" y="2772917"/>
            <a:ext cx="2364536" cy="861774"/>
          </a:xfrm>
          <a:prstGeom prst="rect">
            <a:avLst/>
          </a:prstGeom>
          <a:noFill/>
        </p:spPr>
        <p:txBody>
          <a:bodyPr wrap="square" rtlCol="0">
            <a:spAutoFit/>
          </a:bodyPr>
          <a:lstStyle/>
          <a:p>
            <a:r>
              <a:rPr lang="en-US" sz="1600" b="1" dirty="0"/>
              <a:t>Connect RFA Handpiece to RF Generator</a:t>
            </a:r>
          </a:p>
          <a:p>
            <a:endParaRPr lang="en-US" dirty="0"/>
          </a:p>
        </p:txBody>
      </p:sp>
      <p:pic>
        <p:nvPicPr>
          <p:cNvPr id="49" name="Picture 48"/>
          <p:cNvPicPr/>
          <p:nvPr/>
        </p:nvPicPr>
        <p:blipFill>
          <a:blip r:embed="rId8" cstate="print">
            <a:extLst>
              <a:ext uri="{28A0092B-C50C-407E-A947-70E740481C1C}">
                <a14:useLocalDpi xmlns:a14="http://schemas.microsoft.com/office/drawing/2010/main" val="0"/>
              </a:ext>
            </a:extLst>
          </a:blip>
          <a:stretch>
            <a:fillRect/>
          </a:stretch>
        </p:blipFill>
        <p:spPr bwMode="auto">
          <a:xfrm>
            <a:off x="598994" y="843537"/>
            <a:ext cx="1716072" cy="1109470"/>
          </a:xfrm>
          <a:prstGeom prst="rect">
            <a:avLst/>
          </a:prstGeom>
          <a:noFill/>
          <a:ln w="9525">
            <a:solidFill>
              <a:schemeClr val="tx1"/>
            </a:solidFill>
          </a:ln>
          <a:extLst>
            <a:ext uri="{53640926-AAD7-44D8-BBD7-CCE9431645EC}">
              <a14:shadowObscured xmlns:a14="http://schemas.microsoft.com/office/drawing/2010/main"/>
            </a:ext>
          </a:extLst>
        </p:spPr>
      </p:pic>
      <p:pic>
        <p:nvPicPr>
          <p:cNvPr id="51" name="Picture 50"/>
          <p:cNvPicPr/>
          <p:nvPr/>
        </p:nvPicPr>
        <p:blipFill rotWithShape="1">
          <a:blip r:embed="rId9" cstate="print">
            <a:extLst>
              <a:ext uri="{28A0092B-C50C-407E-A947-70E740481C1C}">
                <a14:useLocalDpi xmlns:a14="http://schemas.microsoft.com/office/drawing/2010/main" val="0"/>
              </a:ext>
            </a:extLst>
          </a:blip>
          <a:srcRect l="23144" r="22930"/>
          <a:stretch/>
        </p:blipFill>
        <p:spPr bwMode="auto">
          <a:xfrm>
            <a:off x="1022004" y="980125"/>
            <a:ext cx="731173" cy="697560"/>
          </a:xfrm>
          <a:prstGeom prst="rect">
            <a:avLst/>
          </a:prstGeom>
          <a:noFill/>
          <a:ln>
            <a:noFill/>
          </a:ln>
          <a:extLst>
            <a:ext uri="{53640926-AAD7-44D8-BBD7-CCE9431645EC}">
              <a14:shadowObscured xmlns:a14="http://schemas.microsoft.com/office/drawing/2010/main"/>
            </a:ext>
          </a:extLst>
        </p:spPr>
      </p:pic>
      <p:sp>
        <p:nvSpPr>
          <p:cNvPr id="52" name="Oval 51"/>
          <p:cNvSpPr/>
          <p:nvPr/>
        </p:nvSpPr>
        <p:spPr>
          <a:xfrm>
            <a:off x="1338538" y="985601"/>
            <a:ext cx="431115" cy="420744"/>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26573" y="837033"/>
            <a:ext cx="777667" cy="1115974"/>
          </a:xfrm>
          <a:prstGeom prst="rect">
            <a:avLst/>
          </a:prstGeom>
          <a:ln w="9525">
            <a:solidFill>
              <a:schemeClr val="tx1"/>
            </a:solidFill>
          </a:ln>
        </p:spPr>
      </p:pic>
      <p:sp>
        <p:nvSpPr>
          <p:cNvPr id="53" name="Oval 52"/>
          <p:cNvSpPr/>
          <p:nvPr/>
        </p:nvSpPr>
        <p:spPr>
          <a:xfrm>
            <a:off x="2785777" y="1017597"/>
            <a:ext cx="426650" cy="37088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94168" y="754264"/>
            <a:ext cx="1763280" cy="1277342"/>
          </a:xfrm>
          <a:prstGeom prst="rect">
            <a:avLst/>
          </a:prstGeom>
          <a:ln w="9525">
            <a:solidFill>
              <a:schemeClr val="tx1"/>
            </a:solidFill>
          </a:ln>
        </p:spPr>
      </p:pic>
    </p:spTree>
    <p:extLst>
      <p:ext uri="{BB962C8B-B14F-4D97-AF65-F5344CB8AC3E}">
        <p14:creationId xmlns:p14="http://schemas.microsoft.com/office/powerpoint/2010/main" val="2827754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ext uri="{D42A27DB-BD31-4B8C-83A1-F6EECF244321}">
                <p14:modId xmlns:p14="http://schemas.microsoft.com/office/powerpoint/2010/main" val="2422456147"/>
              </p:ext>
            </p:extLst>
          </p:nvPr>
        </p:nvGraphicFramePr>
        <p:xfrm>
          <a:off x="228600" y="228600"/>
          <a:ext cx="9601200" cy="5029200"/>
        </p:xfrm>
        <a:graphic>
          <a:graphicData uri="http://schemas.openxmlformats.org/drawingml/2006/table">
            <a:tbl>
              <a:tblPr firstRow="1" bandRow="1">
                <a:tableStyleId>{2D5ABB26-0587-4C30-8999-92F81FD0307C}</a:tableStyleId>
              </a:tblPr>
              <a:tblGrid>
                <a:gridCol w="9601200">
                  <a:extLst>
                    <a:ext uri="{9D8B030D-6E8A-4147-A177-3AD203B41FA5}">
                      <a16:colId xmlns:a16="http://schemas.microsoft.com/office/drawing/2014/main" val="1144898366"/>
                    </a:ext>
                  </a:extLst>
                </a:gridCol>
              </a:tblGrid>
              <a:tr h="2476022">
                <a:tc>
                  <a:txBody>
                    <a:bodyPr/>
                    <a:lstStyle/>
                    <a:p>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40828"/>
                  </a:ext>
                </a:extLst>
              </a:tr>
              <a:tr h="2553178">
                <a:tc>
                  <a:txBody>
                    <a:bodyPr/>
                    <a:lstStyle/>
                    <a:p>
                      <a:pPr marL="342900" indent="-342900">
                        <a:buFont typeface="Arial" panose="020B0604020202020204" pitchFamily="34" charset="0"/>
                        <a:buChar char="•"/>
                      </a:pP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238310"/>
                  </a:ext>
                </a:extLst>
              </a:tr>
            </a:tbl>
          </a:graphicData>
        </a:graphic>
      </p:graphicFrame>
      <p:sp>
        <p:nvSpPr>
          <p:cNvPr id="12" name="Rectangle: Rounded Corners 11"/>
          <p:cNvSpPr/>
          <p:nvPr/>
        </p:nvSpPr>
        <p:spPr>
          <a:xfrm>
            <a:off x="1697354" y="6348203"/>
            <a:ext cx="1656772" cy="487003"/>
          </a:xfrm>
          <a:prstGeom prst="roundRect">
            <a:avLst/>
          </a:prstGeom>
          <a:solidFill>
            <a:srgbClr val="4F4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STERILE PREP</a:t>
            </a:r>
          </a:p>
        </p:txBody>
      </p:sp>
      <p:sp>
        <p:nvSpPr>
          <p:cNvPr id="2" name="Rectangle 1"/>
          <p:cNvSpPr/>
          <p:nvPr/>
        </p:nvSpPr>
        <p:spPr>
          <a:xfrm>
            <a:off x="0" y="5497972"/>
            <a:ext cx="10058400" cy="914400"/>
          </a:xfrm>
          <a:prstGeom prst="rect">
            <a:avLst/>
          </a:prstGeom>
          <a:solidFill>
            <a:srgbClr val="4F4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505" y="5606927"/>
            <a:ext cx="1348336" cy="608678"/>
          </a:xfrm>
          <a:prstGeom prst="rect">
            <a:avLst/>
          </a:prstGeom>
        </p:spPr>
      </p:pic>
      <p:sp>
        <p:nvSpPr>
          <p:cNvPr id="42" name="TextBox 41"/>
          <p:cNvSpPr txBox="1"/>
          <p:nvPr/>
        </p:nvSpPr>
        <p:spPr>
          <a:xfrm>
            <a:off x="1627841" y="5669280"/>
            <a:ext cx="8311657" cy="553998"/>
          </a:xfrm>
          <a:prstGeom prst="rect">
            <a:avLst/>
          </a:prstGeom>
          <a:noFill/>
        </p:spPr>
        <p:txBody>
          <a:bodyPr wrap="square" rtlCol="0">
            <a:spAutoFit/>
          </a:bodyPr>
          <a:lstStyle/>
          <a:p>
            <a:pPr algn="ctr"/>
            <a:r>
              <a:rPr lang="en-US" sz="3000" b="1" dirty="0">
                <a:solidFill>
                  <a:schemeClr val="bg1"/>
                </a:solidFill>
              </a:rPr>
              <a:t>QUICK REFERENCE GUIDE  |  STERILE PREP</a:t>
            </a:r>
            <a:endParaRPr lang="en-US" sz="3000" dirty="0">
              <a:solidFill>
                <a:schemeClr val="bg1"/>
              </a:solidFill>
            </a:endParaRPr>
          </a:p>
        </p:txBody>
      </p:sp>
      <p:sp>
        <p:nvSpPr>
          <p:cNvPr id="20" name="Oval 19"/>
          <p:cNvSpPr/>
          <p:nvPr/>
        </p:nvSpPr>
        <p:spPr>
          <a:xfrm>
            <a:off x="402993" y="357862"/>
            <a:ext cx="444003" cy="444003"/>
          </a:xfrm>
          <a:prstGeom prst="ellipse">
            <a:avLst/>
          </a:prstGeom>
          <a:solidFill>
            <a:srgbClr val="4F4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1</a:t>
            </a:r>
            <a:endParaRPr lang="en-US" sz="3200" b="1" dirty="0">
              <a:solidFill>
                <a:schemeClr val="bg1"/>
              </a:solidFill>
            </a:endParaRPr>
          </a:p>
        </p:txBody>
      </p:sp>
      <p:sp>
        <p:nvSpPr>
          <p:cNvPr id="44" name="Oval 43"/>
          <p:cNvSpPr/>
          <p:nvPr/>
        </p:nvSpPr>
        <p:spPr>
          <a:xfrm>
            <a:off x="3549125" y="319583"/>
            <a:ext cx="444003" cy="444003"/>
          </a:xfrm>
          <a:prstGeom prst="ellipse">
            <a:avLst/>
          </a:prstGeom>
          <a:solidFill>
            <a:srgbClr val="4F4B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2</a:t>
            </a:r>
            <a:endParaRPr lang="en-US" sz="3200" b="1" dirty="0">
              <a:solidFill>
                <a:schemeClr val="bg1"/>
              </a:solidFill>
            </a:endParaRPr>
          </a:p>
        </p:txBody>
      </p:sp>
      <p:sp>
        <p:nvSpPr>
          <p:cNvPr id="45" name="Oval 44"/>
          <p:cNvSpPr/>
          <p:nvPr/>
        </p:nvSpPr>
        <p:spPr>
          <a:xfrm>
            <a:off x="6832686" y="321825"/>
            <a:ext cx="444003" cy="444003"/>
          </a:xfrm>
          <a:prstGeom prst="ellipse">
            <a:avLst/>
          </a:prstGeom>
          <a:solidFill>
            <a:srgbClr val="4F4B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3</a:t>
            </a:r>
            <a:endParaRPr lang="en-US" sz="3200" b="1" dirty="0">
              <a:solidFill>
                <a:schemeClr val="bg1"/>
              </a:solidFill>
            </a:endParaRPr>
          </a:p>
        </p:txBody>
      </p:sp>
      <p:sp>
        <p:nvSpPr>
          <p:cNvPr id="46" name="Oval 45"/>
          <p:cNvSpPr/>
          <p:nvPr/>
        </p:nvSpPr>
        <p:spPr>
          <a:xfrm>
            <a:off x="6832686" y="2798224"/>
            <a:ext cx="444003" cy="444003"/>
          </a:xfrm>
          <a:prstGeom prst="ellipse">
            <a:avLst/>
          </a:prstGeom>
          <a:solidFill>
            <a:srgbClr val="4F4B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6</a:t>
            </a:r>
            <a:endParaRPr lang="en-US" sz="3200" b="1" dirty="0">
              <a:solidFill>
                <a:schemeClr val="bg1"/>
              </a:solidFill>
            </a:endParaRPr>
          </a:p>
        </p:txBody>
      </p:sp>
      <p:sp>
        <p:nvSpPr>
          <p:cNvPr id="47" name="Oval 46"/>
          <p:cNvSpPr/>
          <p:nvPr/>
        </p:nvSpPr>
        <p:spPr>
          <a:xfrm>
            <a:off x="3626268" y="2804504"/>
            <a:ext cx="444003" cy="444003"/>
          </a:xfrm>
          <a:prstGeom prst="ellipse">
            <a:avLst/>
          </a:prstGeom>
          <a:solidFill>
            <a:srgbClr val="4F4B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5</a:t>
            </a:r>
            <a:endParaRPr lang="en-US" sz="3200" b="1" dirty="0">
              <a:solidFill>
                <a:schemeClr val="bg1"/>
              </a:solidFill>
            </a:endParaRPr>
          </a:p>
        </p:txBody>
      </p:sp>
      <p:sp>
        <p:nvSpPr>
          <p:cNvPr id="48" name="Oval 47"/>
          <p:cNvSpPr/>
          <p:nvPr/>
        </p:nvSpPr>
        <p:spPr>
          <a:xfrm>
            <a:off x="417903" y="2814880"/>
            <a:ext cx="444003" cy="444003"/>
          </a:xfrm>
          <a:prstGeom prst="ellipse">
            <a:avLst/>
          </a:prstGeom>
          <a:solidFill>
            <a:srgbClr val="4F4B8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4</a:t>
            </a:r>
            <a:endParaRPr lang="en-US" sz="3200" b="1" dirty="0">
              <a:solidFill>
                <a:schemeClr val="bg1"/>
              </a:solidFill>
            </a:endParaRPr>
          </a:p>
        </p:txBody>
      </p:sp>
      <p:sp>
        <p:nvSpPr>
          <p:cNvPr id="51" name="TextBox 50"/>
          <p:cNvSpPr txBox="1"/>
          <p:nvPr/>
        </p:nvSpPr>
        <p:spPr>
          <a:xfrm>
            <a:off x="846996" y="923189"/>
            <a:ext cx="2373971" cy="1600438"/>
          </a:xfrm>
          <a:prstGeom prst="rect">
            <a:avLst/>
          </a:prstGeom>
          <a:noFill/>
        </p:spPr>
        <p:txBody>
          <a:bodyPr wrap="square" rtlCol="0">
            <a:spAutoFit/>
          </a:bodyPr>
          <a:lstStyle/>
          <a:p>
            <a:pPr marL="182880" indent="-182880">
              <a:spcAft>
                <a:spcPts val="600"/>
              </a:spcAft>
              <a:buFont typeface="Arial" panose="020B0604020202020204" pitchFamily="34" charset="0"/>
              <a:buChar char="•"/>
            </a:pPr>
            <a:r>
              <a:rPr lang="en-US" sz="1300" dirty="0"/>
              <a:t>250 cc of Hypotonic fluid</a:t>
            </a:r>
          </a:p>
          <a:p>
            <a:pPr marL="182880" indent="-182880">
              <a:spcAft>
                <a:spcPts val="600"/>
              </a:spcAft>
              <a:buFont typeface="Arial" panose="020B0604020202020204" pitchFamily="34" charset="0"/>
              <a:buChar char="•"/>
            </a:pPr>
            <a:r>
              <a:rPr lang="en-US" sz="1300" dirty="0"/>
              <a:t>2 sterile 60 cc syringes</a:t>
            </a:r>
          </a:p>
          <a:p>
            <a:pPr marL="182880" indent="-182880">
              <a:spcAft>
                <a:spcPts val="600"/>
              </a:spcAft>
              <a:buFont typeface="Arial" panose="020B0604020202020204" pitchFamily="34" charset="0"/>
              <a:buChar char="•"/>
            </a:pPr>
            <a:r>
              <a:rPr lang="en-US" sz="1300" dirty="0"/>
              <a:t>Standard D&amp;C Kit with dilators to  27 Fr (9mm)</a:t>
            </a:r>
          </a:p>
          <a:p>
            <a:pPr marL="182880" indent="-182880">
              <a:spcAft>
                <a:spcPts val="600"/>
              </a:spcAft>
              <a:buFont typeface="Arial" panose="020B0604020202020204" pitchFamily="34" charset="0"/>
              <a:buChar char="•"/>
            </a:pPr>
            <a:r>
              <a:rPr lang="en-US" sz="1300" dirty="0"/>
              <a:t>New RFA Handpiece</a:t>
            </a:r>
          </a:p>
          <a:p>
            <a:pPr marL="182880" indent="-182880">
              <a:spcAft>
                <a:spcPts val="600"/>
              </a:spcAft>
              <a:buFont typeface="Arial" panose="020B0604020202020204" pitchFamily="34" charset="0"/>
              <a:buChar char="•"/>
            </a:pPr>
            <a:r>
              <a:rPr lang="en-US" sz="1300" dirty="0"/>
              <a:t>Sterile IUUS Probe</a:t>
            </a:r>
          </a:p>
        </p:txBody>
      </p:sp>
      <p:pic>
        <p:nvPicPr>
          <p:cNvPr id="59" name="Picture 58"/>
          <p:cNvPicPr>
            <a:picLocks noChangeAspect="1"/>
          </p:cNvPicPr>
          <p:nvPr/>
        </p:nvPicPr>
        <p:blipFill rotWithShape="1">
          <a:blip r:embed="rId3" cstate="print">
            <a:extLst>
              <a:ext uri="{28A0092B-C50C-407E-A947-70E740481C1C}">
                <a14:useLocalDpi xmlns:a14="http://schemas.microsoft.com/office/drawing/2010/main" val="0"/>
              </a:ext>
            </a:extLst>
          </a:blip>
          <a:srcRect b="18852"/>
          <a:stretch/>
        </p:blipFill>
        <p:spPr>
          <a:xfrm>
            <a:off x="3701617" y="864217"/>
            <a:ext cx="1904504" cy="1031337"/>
          </a:xfrm>
          <a:prstGeom prst="rect">
            <a:avLst/>
          </a:prstGeom>
          <a:ln>
            <a:solidFill>
              <a:schemeClr val="tx1"/>
            </a:solidFill>
          </a:ln>
        </p:spPr>
      </p:pic>
      <p:sp>
        <p:nvSpPr>
          <p:cNvPr id="60" name="Rectangle 59"/>
          <p:cNvSpPr/>
          <p:nvPr/>
        </p:nvSpPr>
        <p:spPr>
          <a:xfrm>
            <a:off x="3565292" y="1935364"/>
            <a:ext cx="3229031" cy="769441"/>
          </a:xfrm>
          <a:prstGeom prst="rect">
            <a:avLst/>
          </a:prstGeom>
        </p:spPr>
        <p:txBody>
          <a:bodyPr wrap="square">
            <a:spAutoFit/>
          </a:bodyPr>
          <a:lstStyle/>
          <a:p>
            <a:pPr marL="114300" indent="-114300">
              <a:spcAft>
                <a:spcPts val="600"/>
              </a:spcAft>
              <a:buFont typeface="Arial" panose="020B0604020202020204" pitchFamily="34" charset="0"/>
              <a:buChar char="•"/>
            </a:pPr>
            <a:r>
              <a:rPr lang="en-US" sz="1300" dirty="0"/>
              <a:t>Use sterile technique to remove </a:t>
            </a:r>
            <a:br>
              <a:rPr lang="en-US" sz="1300" dirty="0"/>
            </a:br>
            <a:r>
              <a:rPr lang="en-US" sz="1300" dirty="0"/>
              <a:t>RFA Handpiece from packaging.</a:t>
            </a:r>
          </a:p>
          <a:p>
            <a:pPr marL="114300" indent="-114300">
              <a:buFont typeface="Arial" panose="020B0604020202020204" pitchFamily="34" charset="0"/>
              <a:buChar char="•"/>
            </a:pPr>
            <a:r>
              <a:rPr lang="en-US" sz="1300" dirty="0"/>
              <a:t>Grasp from center to protect shaft.</a:t>
            </a:r>
            <a:endParaRPr lang="en-US" sz="1400" dirty="0"/>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0986" y="1221888"/>
            <a:ext cx="2063147" cy="1377833"/>
          </a:xfrm>
          <a:prstGeom prst="rect">
            <a:avLst/>
          </a:prstGeom>
          <a:ln w="12700">
            <a:solidFill>
              <a:schemeClr val="tx1"/>
            </a:solidFill>
          </a:ln>
        </p:spPr>
      </p:pic>
      <p:sp>
        <p:nvSpPr>
          <p:cNvPr id="63" name="Rectangle 62"/>
          <p:cNvSpPr/>
          <p:nvPr/>
        </p:nvSpPr>
        <p:spPr>
          <a:xfrm>
            <a:off x="7219130" y="694501"/>
            <a:ext cx="2431665" cy="492443"/>
          </a:xfrm>
          <a:prstGeom prst="rect">
            <a:avLst/>
          </a:prstGeom>
        </p:spPr>
        <p:txBody>
          <a:bodyPr wrap="square">
            <a:spAutoFit/>
          </a:bodyPr>
          <a:lstStyle/>
          <a:p>
            <a:pPr marL="114300" indent="-114300">
              <a:spcAft>
                <a:spcPts val="600"/>
              </a:spcAft>
              <a:buFont typeface="Arial" panose="020B0604020202020204" pitchFamily="34" charset="0"/>
              <a:buChar char="•"/>
            </a:pPr>
            <a:r>
              <a:rPr lang="en-US" sz="1300" dirty="0"/>
              <a:t>Place sterile IUUS Probe on draped table.</a:t>
            </a:r>
          </a:p>
        </p:txBody>
      </p:sp>
      <p:sp>
        <p:nvSpPr>
          <p:cNvPr id="64" name="Rectangle 63"/>
          <p:cNvSpPr/>
          <p:nvPr/>
        </p:nvSpPr>
        <p:spPr>
          <a:xfrm>
            <a:off x="417903" y="3339705"/>
            <a:ext cx="2307169" cy="692497"/>
          </a:xfrm>
          <a:prstGeom prst="rect">
            <a:avLst/>
          </a:prstGeom>
        </p:spPr>
        <p:txBody>
          <a:bodyPr wrap="square">
            <a:spAutoFit/>
          </a:bodyPr>
          <a:lstStyle/>
          <a:p>
            <a:pPr marL="114300" indent="-114300">
              <a:spcAft>
                <a:spcPts val="600"/>
              </a:spcAft>
              <a:buFont typeface="Arial" panose="020B0604020202020204" pitchFamily="34" charset="0"/>
              <a:buChar char="•"/>
            </a:pPr>
            <a:r>
              <a:rPr lang="en-US" sz="1300" dirty="0"/>
              <a:t>Connect tips of IUUS Probe </a:t>
            </a:r>
            <a:br>
              <a:rPr lang="en-US" sz="1300" dirty="0"/>
            </a:br>
            <a:r>
              <a:rPr lang="en-US" sz="1300" dirty="0"/>
              <a:t>to RFA Handpiece and snap handles together.</a:t>
            </a:r>
          </a:p>
        </p:txBody>
      </p:sp>
      <p:pic>
        <p:nvPicPr>
          <p:cNvPr id="6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854" y="4034033"/>
            <a:ext cx="2586708" cy="1117123"/>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67" name="Text Box 5"/>
          <p:cNvSpPr txBox="1">
            <a:spLocks noChangeArrowheads="1"/>
          </p:cNvSpPr>
          <p:nvPr/>
        </p:nvSpPr>
        <p:spPr bwMode="auto">
          <a:xfrm>
            <a:off x="1188765" y="4851877"/>
            <a:ext cx="1109225" cy="4403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1100" b="0" i="1" u="none" strike="noStrike" cap="none" normalizeH="0" baseline="0" dirty="0">
                <a:ln>
                  <a:noFill/>
                </a:ln>
                <a:solidFill>
                  <a:srgbClr val="231F20"/>
                </a:solidFill>
                <a:effectLst/>
                <a:latin typeface="Calibri" panose="020F0502020204030204" pitchFamily="34" charset="0"/>
              </a:rPr>
              <a:t>RFA Handpiece</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70" name="Rectangle 69"/>
          <p:cNvSpPr/>
          <p:nvPr/>
        </p:nvSpPr>
        <p:spPr>
          <a:xfrm>
            <a:off x="4052736" y="3141341"/>
            <a:ext cx="3090433" cy="692497"/>
          </a:xfrm>
          <a:prstGeom prst="rect">
            <a:avLst/>
          </a:prstGeom>
        </p:spPr>
        <p:txBody>
          <a:bodyPr wrap="square">
            <a:spAutoFit/>
          </a:bodyPr>
          <a:lstStyle/>
          <a:p>
            <a:pPr marL="114300" indent="-114300">
              <a:buFont typeface="Arial" panose="020B0604020202020204" pitchFamily="34" charset="0"/>
              <a:buChar char="•"/>
            </a:pPr>
            <a:r>
              <a:rPr lang="en-US" sz="1300" dirty="0"/>
              <a:t>Confirm that all controls are working.</a:t>
            </a:r>
          </a:p>
          <a:p>
            <a:pPr marL="114300" indent="-114300">
              <a:buFont typeface="Arial" panose="020B0604020202020204" pitchFamily="34" charset="0"/>
              <a:buChar char="•"/>
            </a:pPr>
            <a:r>
              <a:rPr lang="en-US" sz="1300" dirty="0"/>
              <a:t>Deploy Needle Electrodes and retract until Articulating Tip is back to 0</a:t>
            </a:r>
            <a:r>
              <a:rPr lang="en-US" sz="1300" dirty="0">
                <a:latin typeface="Arial"/>
                <a:cs typeface="Arial"/>
              </a:rPr>
              <a:t>°.</a:t>
            </a:r>
            <a:endParaRPr lang="en-US" sz="1300" dirty="0"/>
          </a:p>
        </p:txBody>
      </p:sp>
      <p:pic>
        <p:nvPicPr>
          <p:cNvPr id="71" name="Picture 70"/>
          <p:cNvPicPr>
            <a:picLocks noChangeAspect="1"/>
          </p:cNvPicPr>
          <p:nvPr/>
        </p:nvPicPr>
        <p:blipFill rotWithShape="1">
          <a:blip r:embed="rId6" cstate="print">
            <a:extLst>
              <a:ext uri="{28A0092B-C50C-407E-A947-70E740481C1C}">
                <a14:useLocalDpi xmlns:a14="http://schemas.microsoft.com/office/drawing/2010/main" val="0"/>
              </a:ext>
            </a:extLst>
          </a:blip>
          <a:srcRect l="14854" t="48782" r="30151" b="8247"/>
          <a:stretch/>
        </p:blipFill>
        <p:spPr>
          <a:xfrm rot="16200000">
            <a:off x="2650268" y="3326989"/>
            <a:ext cx="1158329" cy="1355272"/>
          </a:xfrm>
          <a:prstGeom prst="ellipse">
            <a:avLst/>
          </a:prstGeom>
          <a:ln>
            <a:solidFill>
              <a:schemeClr val="tx1"/>
            </a:solidFill>
          </a:ln>
        </p:spPr>
      </p:pic>
      <p:sp>
        <p:nvSpPr>
          <p:cNvPr id="72" name="Rectangle 71"/>
          <p:cNvSpPr/>
          <p:nvPr/>
        </p:nvSpPr>
        <p:spPr>
          <a:xfrm>
            <a:off x="7172324" y="3204746"/>
            <a:ext cx="2602541" cy="969496"/>
          </a:xfrm>
          <a:prstGeom prst="rect">
            <a:avLst/>
          </a:prstGeom>
        </p:spPr>
        <p:txBody>
          <a:bodyPr wrap="square">
            <a:spAutoFit/>
          </a:bodyPr>
          <a:lstStyle/>
          <a:p>
            <a:pPr marL="114300" indent="-114300">
              <a:spcAft>
                <a:spcPts val="600"/>
              </a:spcAft>
              <a:buFont typeface="Arial" panose="020B0604020202020204" pitchFamily="34" charset="0"/>
              <a:buChar char="•"/>
            </a:pPr>
            <a:r>
              <a:rPr lang="en-US" sz="1300" dirty="0"/>
              <a:t>Remove air bubbles from syringe and connect to infusion port.</a:t>
            </a:r>
          </a:p>
          <a:p>
            <a:pPr marL="114300" indent="-114300">
              <a:buFont typeface="Arial" panose="020B0604020202020204" pitchFamily="34" charset="0"/>
              <a:buChar char="•"/>
            </a:pPr>
            <a:r>
              <a:rPr lang="en-US" sz="1300" dirty="0"/>
              <a:t>Flush Treatment Device with hypotonic fluid.</a:t>
            </a:r>
          </a:p>
        </p:txBody>
      </p:sp>
      <p:sp>
        <p:nvSpPr>
          <p:cNvPr id="74" name="Text Box 4"/>
          <p:cNvSpPr txBox="1">
            <a:spLocks noChangeArrowheads="1"/>
          </p:cNvSpPr>
          <p:nvPr/>
        </p:nvSpPr>
        <p:spPr bwMode="auto">
          <a:xfrm>
            <a:off x="7891049" y="4899528"/>
            <a:ext cx="1883816" cy="22680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ts val="800"/>
              </a:spcAft>
              <a:buClrTx/>
              <a:buSzTx/>
              <a:buFontTx/>
              <a:buNone/>
              <a:tabLst/>
            </a:pPr>
            <a:r>
              <a:rPr kumimoji="0" lang="en-US" altLang="en-US" sz="1200" b="0" i="1" u="none" strike="noStrike" cap="none" normalizeH="0" baseline="0" dirty="0">
                <a:ln>
                  <a:noFill/>
                </a:ln>
                <a:solidFill>
                  <a:srgbClr val="231F20"/>
                </a:solidFill>
                <a:effectLst/>
                <a:latin typeface="Calibri" panose="020F0502020204030204" pitchFamily="34" charset="0"/>
              </a:rPr>
              <a:t>60cc syringe</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75" name="Picture 74"/>
          <p:cNvPicPr>
            <a:picLocks noChangeAspect="1"/>
          </p:cNvPicPr>
          <p:nvPr/>
        </p:nvPicPr>
        <p:blipFill rotWithShape="1">
          <a:blip r:embed="rId7" cstate="print">
            <a:extLst>
              <a:ext uri="{28A0092B-C50C-407E-A947-70E740481C1C}">
                <a14:useLocalDpi xmlns:a14="http://schemas.microsoft.com/office/drawing/2010/main" val="0"/>
              </a:ext>
            </a:extLst>
          </a:blip>
          <a:srcRect t="3775" r="7649" b="11276"/>
          <a:stretch/>
        </p:blipFill>
        <p:spPr>
          <a:xfrm>
            <a:off x="7348573" y="4163090"/>
            <a:ext cx="1621860" cy="996312"/>
          </a:xfrm>
          <a:prstGeom prst="rect">
            <a:avLst/>
          </a:prstGeom>
          <a:ln>
            <a:solidFill>
              <a:schemeClr val="tx1"/>
            </a:solidFill>
          </a:ln>
        </p:spPr>
      </p:pic>
      <p:pic>
        <p:nvPicPr>
          <p:cNvPr id="73" name="Picture 72"/>
          <p:cNvPicPr>
            <a:picLocks noChangeAspect="1"/>
          </p:cNvPicPr>
          <p:nvPr/>
        </p:nvPicPr>
        <p:blipFill rotWithShape="1">
          <a:blip r:embed="rId8"/>
          <a:srcRect l="-6851" t="866" r="-6656" b="-18735"/>
          <a:stretch/>
        </p:blipFill>
        <p:spPr>
          <a:xfrm>
            <a:off x="8861789" y="4001721"/>
            <a:ext cx="809980" cy="879833"/>
          </a:xfrm>
          <a:prstGeom prst="ellipse">
            <a:avLst/>
          </a:prstGeom>
          <a:ln>
            <a:solidFill>
              <a:schemeClr val="tx1"/>
            </a:solidFill>
          </a:ln>
        </p:spPr>
      </p:pic>
      <p:sp>
        <p:nvSpPr>
          <p:cNvPr id="3" name="TextBox 2"/>
          <p:cNvSpPr txBox="1"/>
          <p:nvPr/>
        </p:nvSpPr>
        <p:spPr>
          <a:xfrm>
            <a:off x="881361" y="304033"/>
            <a:ext cx="2144626" cy="584775"/>
          </a:xfrm>
          <a:prstGeom prst="rect">
            <a:avLst/>
          </a:prstGeom>
          <a:noFill/>
        </p:spPr>
        <p:txBody>
          <a:bodyPr wrap="none" rtlCol="0">
            <a:spAutoFit/>
          </a:bodyPr>
          <a:lstStyle/>
          <a:p>
            <a:r>
              <a:rPr lang="en-US" sz="1600" b="1" dirty="0"/>
              <a:t>Prepare Draped Table </a:t>
            </a:r>
            <a:br>
              <a:rPr lang="en-US" sz="1600" b="1" dirty="0"/>
            </a:br>
            <a:r>
              <a:rPr lang="en-US" sz="1600" b="1" dirty="0"/>
              <a:t>with Required Supplies</a:t>
            </a:r>
          </a:p>
        </p:txBody>
      </p:sp>
      <p:sp>
        <p:nvSpPr>
          <p:cNvPr id="35" name="TextBox 34"/>
          <p:cNvSpPr txBox="1"/>
          <p:nvPr/>
        </p:nvSpPr>
        <p:spPr>
          <a:xfrm>
            <a:off x="4011266" y="372534"/>
            <a:ext cx="1968424" cy="338554"/>
          </a:xfrm>
          <a:prstGeom prst="rect">
            <a:avLst/>
          </a:prstGeom>
          <a:noFill/>
        </p:spPr>
        <p:txBody>
          <a:bodyPr wrap="none" rtlCol="0">
            <a:spAutoFit/>
          </a:bodyPr>
          <a:lstStyle/>
          <a:p>
            <a:r>
              <a:rPr lang="en-US" sz="1600" b="1" dirty="0"/>
              <a:t>Open RFA </a:t>
            </a:r>
            <a:r>
              <a:rPr lang="en-US" sz="1600" b="1" dirty="0" err="1"/>
              <a:t>Handpiece</a:t>
            </a:r>
            <a:endParaRPr lang="en-US" sz="1600" b="1" dirty="0"/>
          </a:p>
        </p:txBody>
      </p:sp>
      <p:sp>
        <p:nvSpPr>
          <p:cNvPr id="36" name="TextBox 35"/>
          <p:cNvSpPr txBox="1"/>
          <p:nvPr/>
        </p:nvSpPr>
        <p:spPr>
          <a:xfrm>
            <a:off x="7266354" y="357849"/>
            <a:ext cx="2208386" cy="338554"/>
          </a:xfrm>
          <a:prstGeom prst="rect">
            <a:avLst/>
          </a:prstGeom>
          <a:noFill/>
        </p:spPr>
        <p:txBody>
          <a:bodyPr wrap="square" rtlCol="0">
            <a:spAutoFit/>
          </a:bodyPr>
          <a:lstStyle/>
          <a:p>
            <a:r>
              <a:rPr lang="en-US" sz="1600" b="1" dirty="0"/>
              <a:t>Open IUUS Probe</a:t>
            </a:r>
          </a:p>
        </p:txBody>
      </p:sp>
      <p:sp>
        <p:nvSpPr>
          <p:cNvPr id="37" name="TextBox 36"/>
          <p:cNvSpPr txBox="1"/>
          <p:nvPr/>
        </p:nvSpPr>
        <p:spPr>
          <a:xfrm>
            <a:off x="861906" y="2788117"/>
            <a:ext cx="2505391" cy="584775"/>
          </a:xfrm>
          <a:prstGeom prst="rect">
            <a:avLst/>
          </a:prstGeom>
          <a:noFill/>
        </p:spPr>
        <p:txBody>
          <a:bodyPr wrap="square" rtlCol="0">
            <a:spAutoFit/>
          </a:bodyPr>
          <a:lstStyle/>
          <a:p>
            <a:r>
              <a:rPr lang="en-US" sz="1600" b="1" dirty="0"/>
              <a:t>Assemble Treatment Device</a:t>
            </a:r>
          </a:p>
        </p:txBody>
      </p:sp>
      <p:sp>
        <p:nvSpPr>
          <p:cNvPr id="38" name="TextBox 37"/>
          <p:cNvSpPr txBox="1"/>
          <p:nvPr/>
        </p:nvSpPr>
        <p:spPr>
          <a:xfrm>
            <a:off x="4078574" y="2842387"/>
            <a:ext cx="2638107" cy="323165"/>
          </a:xfrm>
          <a:prstGeom prst="rect">
            <a:avLst/>
          </a:prstGeom>
          <a:noFill/>
        </p:spPr>
        <p:txBody>
          <a:bodyPr wrap="square" rtlCol="0">
            <a:spAutoFit/>
          </a:bodyPr>
          <a:lstStyle/>
          <a:p>
            <a:pPr>
              <a:lnSpc>
                <a:spcPts val="1750"/>
              </a:lnSpc>
            </a:pPr>
            <a:r>
              <a:rPr lang="en-US" sz="1600" b="1" dirty="0"/>
              <a:t>Inspect Treatment Device</a:t>
            </a:r>
          </a:p>
        </p:txBody>
      </p:sp>
      <p:sp>
        <p:nvSpPr>
          <p:cNvPr id="39" name="TextBox 38"/>
          <p:cNvSpPr txBox="1"/>
          <p:nvPr/>
        </p:nvSpPr>
        <p:spPr>
          <a:xfrm>
            <a:off x="7267239" y="2850948"/>
            <a:ext cx="2405544" cy="338554"/>
          </a:xfrm>
          <a:prstGeom prst="rect">
            <a:avLst/>
          </a:prstGeom>
          <a:noFill/>
        </p:spPr>
        <p:txBody>
          <a:bodyPr wrap="square" rtlCol="0">
            <a:spAutoFit/>
          </a:bodyPr>
          <a:lstStyle/>
          <a:p>
            <a:r>
              <a:rPr lang="en-US" sz="1600" b="1" dirty="0"/>
              <a:t>Flush Treatment Device</a:t>
            </a:r>
          </a:p>
        </p:txBody>
      </p:sp>
      <p:pic>
        <p:nvPicPr>
          <p:cNvPr id="40" name="Picture 39">
            <a:extLst>
              <a:ext uri="{FF2B5EF4-FFF2-40B4-BE49-F238E27FC236}">
                <a16:creationId xmlns:a16="http://schemas.microsoft.com/office/drawing/2014/main" id="{95567326-B93F-43CA-BF86-36789FD39F6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43176" t="25369" r="34229" b="41215"/>
          <a:stretch/>
        </p:blipFill>
        <p:spPr>
          <a:xfrm>
            <a:off x="5464949" y="828967"/>
            <a:ext cx="859422" cy="848176"/>
          </a:xfrm>
          <a:prstGeom prst="ellipse">
            <a:avLst/>
          </a:prstGeom>
          <a:ln w="28575">
            <a:solidFill>
              <a:srgbClr val="00B0F0"/>
            </a:solidFill>
          </a:ln>
        </p:spPr>
      </p:pic>
      <p:cxnSp>
        <p:nvCxnSpPr>
          <p:cNvPr id="5" name="Straight Connector 4">
            <a:extLst>
              <a:ext uri="{FF2B5EF4-FFF2-40B4-BE49-F238E27FC236}">
                <a16:creationId xmlns:a16="http://schemas.microsoft.com/office/drawing/2014/main" id="{265D7E51-49F2-4B38-BAE5-F0CD84220643}"/>
              </a:ext>
            </a:extLst>
          </p:cNvPr>
          <p:cNvCxnSpPr>
            <a:endCxn id="40" idx="2"/>
          </p:cNvCxnSpPr>
          <p:nvPr/>
        </p:nvCxnSpPr>
        <p:spPr>
          <a:xfrm flipV="1">
            <a:off x="4766713" y="1253055"/>
            <a:ext cx="698236" cy="8044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68" name="Picture 7"/>
          <p:cNvPicPr>
            <a:picLocks noChangeAspect="1" noChangeArrowheads="1"/>
          </p:cNvPicPr>
          <p:nvPr/>
        </p:nvPicPr>
        <p:blipFill rotWithShape="1">
          <a:blip r:embed="rId10">
            <a:extLst>
              <a:ext uri="{28A0092B-C50C-407E-A947-70E740481C1C}">
                <a14:useLocalDpi xmlns:a14="http://schemas.microsoft.com/office/drawing/2010/main" val="0"/>
              </a:ext>
            </a:extLst>
          </a:blip>
          <a:srcRect l="28891" t="27235" r="1" b="-1970"/>
          <a:stretch/>
        </p:blipFill>
        <p:spPr bwMode="auto">
          <a:xfrm>
            <a:off x="5491384" y="4039628"/>
            <a:ext cx="1518441" cy="108397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41" name="Text Box 4">
            <a:extLst>
              <a:ext uri="{FF2B5EF4-FFF2-40B4-BE49-F238E27FC236}">
                <a16:creationId xmlns:a16="http://schemas.microsoft.com/office/drawing/2014/main" id="{D44C7F17-F1C2-4210-AD3A-C48E10DE3478}"/>
              </a:ext>
            </a:extLst>
          </p:cNvPr>
          <p:cNvSpPr txBox="1">
            <a:spLocks noChangeArrowheads="1"/>
          </p:cNvSpPr>
          <p:nvPr/>
        </p:nvSpPr>
        <p:spPr bwMode="auto">
          <a:xfrm>
            <a:off x="1254448" y="4190736"/>
            <a:ext cx="971681" cy="16807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1100" b="0" i="1" u="none" strike="noStrike" cap="none" normalizeH="0" baseline="0" dirty="0">
                <a:ln>
                  <a:noFill/>
                </a:ln>
                <a:solidFill>
                  <a:srgbClr val="231F20"/>
                </a:solidFill>
                <a:effectLst/>
                <a:latin typeface="Calibri" panose="020F0502020204030204" pitchFamily="34" charset="0"/>
              </a:rPr>
              <a:t>IUUS Probe</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66" name="Text Box 4"/>
          <p:cNvSpPr txBox="1">
            <a:spLocks noChangeArrowheads="1"/>
          </p:cNvSpPr>
          <p:nvPr/>
        </p:nvSpPr>
        <p:spPr bwMode="auto">
          <a:xfrm>
            <a:off x="5367314" y="4074010"/>
            <a:ext cx="1611766" cy="3676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ts val="800"/>
              </a:spcAft>
              <a:buClrTx/>
              <a:buSzTx/>
              <a:buFontTx/>
              <a:buNone/>
              <a:tabLst/>
            </a:pPr>
            <a:r>
              <a:rPr kumimoji="0" lang="en-US" altLang="en-US" sz="900" b="0" i="1" u="none" strike="noStrike" cap="none" normalizeH="0" baseline="0" dirty="0">
                <a:ln>
                  <a:noFill/>
                </a:ln>
                <a:solidFill>
                  <a:srgbClr val="231F20"/>
                </a:solidFill>
                <a:effectLst/>
                <a:latin typeface="Calibri" panose="020F0502020204030204" pitchFamily="34" charset="0"/>
              </a:rPr>
              <a:t>Verify tips are </a:t>
            </a:r>
            <a:br>
              <a:rPr kumimoji="0" lang="en-US" altLang="en-US" sz="900" b="0" i="1" u="none" strike="noStrike" cap="none" normalizeH="0" baseline="0" dirty="0">
                <a:ln>
                  <a:noFill/>
                </a:ln>
                <a:solidFill>
                  <a:srgbClr val="231F20"/>
                </a:solidFill>
                <a:effectLst/>
                <a:latin typeface="Calibri" panose="020F0502020204030204" pitchFamily="34" charset="0"/>
              </a:rPr>
            </a:br>
            <a:r>
              <a:rPr kumimoji="0" lang="en-US" altLang="en-US" sz="900" b="0" i="1" u="none" strike="noStrike" cap="none" normalizeH="0" baseline="0" dirty="0">
                <a:ln>
                  <a:noFill/>
                </a:ln>
                <a:solidFill>
                  <a:srgbClr val="231F20"/>
                </a:solidFill>
                <a:effectLst/>
                <a:latin typeface="Calibri" panose="020F0502020204030204" pitchFamily="34" charset="0"/>
              </a:rPr>
              <a:t>connected.</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
        <p:nvSpPr>
          <p:cNvPr id="43" name="Text Box 4">
            <a:extLst>
              <a:ext uri="{FF2B5EF4-FFF2-40B4-BE49-F238E27FC236}">
                <a16:creationId xmlns:a16="http://schemas.microsoft.com/office/drawing/2014/main" id="{18664F28-A605-4FD8-BECC-80F7DE772FFE}"/>
              </a:ext>
            </a:extLst>
          </p:cNvPr>
          <p:cNvSpPr txBox="1">
            <a:spLocks noChangeArrowheads="1"/>
          </p:cNvSpPr>
          <p:nvPr/>
        </p:nvSpPr>
        <p:spPr bwMode="auto">
          <a:xfrm>
            <a:off x="5561100" y="4791457"/>
            <a:ext cx="1526542" cy="16807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ts val="800"/>
              </a:spcAft>
              <a:buClrTx/>
              <a:buSzTx/>
              <a:buFontTx/>
              <a:buNone/>
              <a:tabLst/>
            </a:pPr>
            <a:r>
              <a:rPr lang="en-US" altLang="en-US" sz="900" i="1" dirty="0">
                <a:solidFill>
                  <a:srgbClr val="231F20"/>
                </a:solidFill>
                <a:latin typeface="Calibri" panose="020F0502020204030204" pitchFamily="34" charset="0"/>
              </a:rPr>
              <a:t>Return </a:t>
            </a:r>
            <a:br>
              <a:rPr lang="en-US" altLang="en-US" sz="900" i="1" dirty="0">
                <a:solidFill>
                  <a:srgbClr val="231F20"/>
                </a:solidFill>
                <a:latin typeface="Calibri" panose="020F0502020204030204" pitchFamily="34" charset="0"/>
              </a:rPr>
            </a:br>
            <a:r>
              <a:rPr lang="en-US" altLang="en-US" sz="900" i="1" dirty="0">
                <a:solidFill>
                  <a:srgbClr val="231F20"/>
                </a:solidFill>
                <a:latin typeface="Calibri" panose="020F0502020204030204" pitchFamily="34" charset="0"/>
              </a:rPr>
              <a:t>A</a:t>
            </a:r>
            <a:r>
              <a:rPr kumimoji="0" lang="en-US" altLang="en-US" sz="900" b="0" i="1" u="none" strike="noStrike" cap="none" normalizeH="0" baseline="0" dirty="0">
                <a:ln>
                  <a:noFill/>
                </a:ln>
                <a:solidFill>
                  <a:srgbClr val="231F20"/>
                </a:solidFill>
                <a:effectLst/>
                <a:latin typeface="Calibri" panose="020F0502020204030204" pitchFamily="34" charset="0"/>
              </a:rPr>
              <a:t>rticulating Tip to 0°.</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A28564E2-4EE0-4C07-BD15-D99377BBA97C}"/>
              </a:ext>
            </a:extLst>
          </p:cNvPr>
          <p:cNvPicPr>
            <a:picLocks noChangeAspect="1"/>
          </p:cNvPicPr>
          <p:nvPr/>
        </p:nvPicPr>
        <p:blipFill rotWithShape="1">
          <a:blip r:embed="rId11">
            <a:extLst>
              <a:ext uri="{28A0092B-C50C-407E-A947-70E740481C1C}">
                <a14:useLocalDpi xmlns:a14="http://schemas.microsoft.com/office/drawing/2010/main" val="0"/>
              </a:ext>
            </a:extLst>
          </a:blip>
          <a:srcRect l="5993" t="11293" r="37654" b="12838"/>
          <a:stretch/>
        </p:blipFill>
        <p:spPr>
          <a:xfrm>
            <a:off x="4213184" y="4039629"/>
            <a:ext cx="1205574" cy="1083969"/>
          </a:xfrm>
          <a:prstGeom prst="rect">
            <a:avLst/>
          </a:prstGeom>
          <a:ln>
            <a:solidFill>
              <a:schemeClr val="tx1"/>
            </a:solidFill>
          </a:ln>
        </p:spPr>
      </p:pic>
      <p:sp>
        <p:nvSpPr>
          <p:cNvPr id="49" name="Text Box 4">
            <a:extLst>
              <a:ext uri="{FF2B5EF4-FFF2-40B4-BE49-F238E27FC236}">
                <a16:creationId xmlns:a16="http://schemas.microsoft.com/office/drawing/2014/main" id="{578ACA7B-FA7D-49A8-87B4-8BDD28ACACDD}"/>
              </a:ext>
            </a:extLst>
          </p:cNvPr>
          <p:cNvSpPr txBox="1">
            <a:spLocks noChangeArrowheads="1"/>
          </p:cNvSpPr>
          <p:nvPr/>
        </p:nvSpPr>
        <p:spPr bwMode="auto">
          <a:xfrm>
            <a:off x="4292238" y="4677737"/>
            <a:ext cx="1020141" cy="3351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ts val="800"/>
              </a:spcAft>
              <a:buClrTx/>
              <a:buSzTx/>
              <a:buFontTx/>
              <a:buNone/>
              <a:tabLst/>
            </a:pPr>
            <a:r>
              <a:rPr kumimoji="0" lang="en-US" altLang="en-US" sz="900" b="0" i="1" u="none" strike="noStrike" cap="none" normalizeH="0" baseline="0" dirty="0">
                <a:ln>
                  <a:noFill/>
                </a:ln>
                <a:solidFill>
                  <a:srgbClr val="231F20"/>
                </a:solidFill>
                <a:effectLst/>
                <a:latin typeface="Calibri" panose="020F0502020204030204" pitchFamily="34" charset="0"/>
              </a:rPr>
              <a:t>Needle Electrodes should be </a:t>
            </a:r>
            <a:br>
              <a:rPr kumimoji="0" lang="en-US" altLang="en-US" sz="900" b="0" i="1" u="none" strike="noStrike" cap="none" normalizeH="0" baseline="0" dirty="0">
                <a:ln>
                  <a:noFill/>
                </a:ln>
                <a:solidFill>
                  <a:srgbClr val="231F20"/>
                </a:solidFill>
                <a:effectLst/>
                <a:latin typeface="Calibri" panose="020F0502020204030204" pitchFamily="34" charset="0"/>
              </a:rPr>
            </a:br>
            <a:r>
              <a:rPr kumimoji="0" lang="en-US" altLang="en-US" sz="900" b="0" i="1" u="none" strike="noStrike" cap="none" normalizeH="0" baseline="0" dirty="0">
                <a:ln>
                  <a:noFill/>
                </a:ln>
                <a:solidFill>
                  <a:srgbClr val="231F20"/>
                </a:solidFill>
                <a:effectLst/>
                <a:latin typeface="Calibri" panose="020F0502020204030204" pitchFamily="34" charset="0"/>
              </a:rPr>
              <a:t>straight.</a:t>
            </a: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075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8274105" y="5149847"/>
            <a:ext cx="283377" cy="117477"/>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914900" y="4635525"/>
            <a:ext cx="190500" cy="1828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9172575" y="4635525"/>
            <a:ext cx="182880" cy="18288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5497972"/>
            <a:ext cx="10058400" cy="914400"/>
          </a:xfrm>
          <a:prstGeom prst="rect">
            <a:avLst/>
          </a:prstGeom>
          <a:solidFill>
            <a:srgbClr val="A0C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411" y="5625572"/>
            <a:ext cx="1348336" cy="608678"/>
          </a:xfrm>
          <a:prstGeom prst="rect">
            <a:avLst/>
          </a:prstGeom>
        </p:spPr>
      </p:pic>
      <p:sp>
        <p:nvSpPr>
          <p:cNvPr id="42" name="TextBox 41"/>
          <p:cNvSpPr txBox="1"/>
          <p:nvPr/>
        </p:nvSpPr>
        <p:spPr>
          <a:xfrm>
            <a:off x="1693157" y="5669280"/>
            <a:ext cx="8311657" cy="553998"/>
          </a:xfrm>
          <a:prstGeom prst="rect">
            <a:avLst/>
          </a:prstGeom>
          <a:noFill/>
        </p:spPr>
        <p:txBody>
          <a:bodyPr wrap="square" rtlCol="0">
            <a:spAutoFit/>
          </a:bodyPr>
          <a:lstStyle/>
          <a:p>
            <a:pPr algn="ctr"/>
            <a:r>
              <a:rPr lang="en-US" sz="3000" b="1" dirty="0">
                <a:solidFill>
                  <a:schemeClr val="bg1"/>
                </a:solidFill>
              </a:rPr>
              <a:t>SMART Guide</a:t>
            </a:r>
            <a:r>
              <a:rPr lang="en-US" sz="3000" dirty="0">
                <a:solidFill>
                  <a:schemeClr val="bg1"/>
                </a:solidFill>
              </a:rPr>
              <a:t>™</a:t>
            </a:r>
            <a:r>
              <a:rPr lang="en-US" sz="3000" b="1" dirty="0">
                <a:solidFill>
                  <a:schemeClr val="bg1"/>
                </a:solidFill>
              </a:rPr>
              <a:t>| </a:t>
            </a:r>
            <a:r>
              <a:rPr lang="en-US" sz="2400" b="1" dirty="0">
                <a:solidFill>
                  <a:schemeClr val="bg1"/>
                </a:solidFill>
              </a:rPr>
              <a:t>Setting Margins of Ablation in Real Time</a:t>
            </a:r>
            <a:endParaRPr lang="en-US" sz="3000" dirty="0">
              <a:solidFill>
                <a:schemeClr val="bg1"/>
              </a:solidFill>
            </a:endParaRPr>
          </a:p>
        </p:txBody>
      </p:sp>
      <p:sp>
        <p:nvSpPr>
          <p:cNvPr id="31" name="Rectangle: Rounded Corners 30"/>
          <p:cNvSpPr/>
          <p:nvPr/>
        </p:nvSpPr>
        <p:spPr>
          <a:xfrm>
            <a:off x="3354126" y="6370997"/>
            <a:ext cx="1656772" cy="487003"/>
          </a:xfrm>
          <a:prstGeom prst="roundRect">
            <a:avLst/>
          </a:prstGeom>
          <a:solidFill>
            <a:srgbClr val="A0C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DEVICE CONTROLS</a:t>
            </a:r>
          </a:p>
        </p:txBody>
      </p:sp>
      <p:pic>
        <p:nvPicPr>
          <p:cNvPr id="30" name="Picture 29" descr="A picture containing indoor&#10;&#10;Description generated with high confidence">
            <a:extLst>
              <a:ext uri="{FF2B5EF4-FFF2-40B4-BE49-F238E27FC236}">
                <a16:creationId xmlns:a16="http://schemas.microsoft.com/office/drawing/2014/main" id="{5EF56C16-CECC-476F-B2A9-178C4C8F195D}"/>
              </a:ext>
            </a:extLst>
          </p:cNvPr>
          <p:cNvPicPr>
            <a:picLocks noChangeAspect="1"/>
          </p:cNvPicPr>
          <p:nvPr/>
        </p:nvPicPr>
        <p:blipFill rotWithShape="1">
          <a:blip r:embed="rId4">
            <a:extLst>
              <a:ext uri="{28A0092B-C50C-407E-A947-70E740481C1C}">
                <a14:useLocalDpi xmlns:a14="http://schemas.microsoft.com/office/drawing/2010/main" val="0"/>
              </a:ext>
            </a:extLst>
          </a:blip>
          <a:srcRect l="25454" r="31494" b="42208"/>
          <a:stretch/>
        </p:blipFill>
        <p:spPr>
          <a:xfrm>
            <a:off x="1338702" y="602552"/>
            <a:ext cx="3060115" cy="2566273"/>
          </a:xfrm>
          <a:prstGeom prst="rect">
            <a:avLst/>
          </a:prstGeom>
        </p:spPr>
      </p:pic>
      <p:sp>
        <p:nvSpPr>
          <p:cNvPr id="36" name="Oval 35">
            <a:extLst>
              <a:ext uri="{FF2B5EF4-FFF2-40B4-BE49-F238E27FC236}">
                <a16:creationId xmlns:a16="http://schemas.microsoft.com/office/drawing/2014/main" id="{E2F5668B-23C7-4C8E-A2E5-4ECB9FCA30CC}"/>
              </a:ext>
            </a:extLst>
          </p:cNvPr>
          <p:cNvSpPr/>
          <p:nvPr/>
        </p:nvSpPr>
        <p:spPr>
          <a:xfrm rot="2561102">
            <a:off x="2347532" y="1077147"/>
            <a:ext cx="989852" cy="1375568"/>
          </a:xfrm>
          <a:prstGeom prst="ellipse">
            <a:avLst/>
          </a:prstGeom>
          <a:noFill/>
          <a:ln w="1905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endParaRPr lang="en-US"/>
          </a:p>
        </p:txBody>
      </p:sp>
      <p:sp>
        <p:nvSpPr>
          <p:cNvPr id="40" name="Oval 39">
            <a:extLst>
              <a:ext uri="{FF2B5EF4-FFF2-40B4-BE49-F238E27FC236}">
                <a16:creationId xmlns:a16="http://schemas.microsoft.com/office/drawing/2014/main" id="{338EB1D0-E9CD-4574-AE15-0E5980D7531C}"/>
              </a:ext>
            </a:extLst>
          </p:cNvPr>
          <p:cNvSpPr/>
          <p:nvPr/>
        </p:nvSpPr>
        <p:spPr>
          <a:xfrm rot="2561102">
            <a:off x="2009537" y="723656"/>
            <a:ext cx="1666212" cy="2072938"/>
          </a:xfrm>
          <a:prstGeom prst="ellipse">
            <a:avLst/>
          </a:prstGeom>
          <a:noFill/>
          <a:ln w="28575" cap="flat" cmpd="sng" algn="ctr">
            <a:solidFill>
              <a:srgbClr val="1AAA1A"/>
            </a:solidFill>
            <a:prstDash val="solid"/>
          </a:ln>
          <a:effectLst>
            <a:outerShdw blurRad="40000" dist="23000" dir="5400000" rotWithShape="0">
              <a:srgbClr val="000000">
                <a:alpha val="35000"/>
              </a:srgbClr>
            </a:outerShdw>
          </a:effectLst>
        </p:spPr>
        <p:txBody>
          <a:bodyPr rtlCol="0" anchor="ctr"/>
          <a:lstStyle/>
          <a:p>
            <a:endParaRPr lang="en-US"/>
          </a:p>
        </p:txBody>
      </p:sp>
      <p:sp>
        <p:nvSpPr>
          <p:cNvPr id="41" name="TextBox 2">
            <a:extLst>
              <a:ext uri="{FF2B5EF4-FFF2-40B4-BE49-F238E27FC236}">
                <a16:creationId xmlns:a16="http://schemas.microsoft.com/office/drawing/2014/main" id="{4A71B98B-B604-4E4B-B2A9-714347D409C8}"/>
              </a:ext>
            </a:extLst>
          </p:cNvPr>
          <p:cNvSpPr txBox="1"/>
          <p:nvPr/>
        </p:nvSpPr>
        <p:spPr>
          <a:xfrm>
            <a:off x="250681" y="1363356"/>
            <a:ext cx="971463" cy="266188"/>
          </a:xfrm>
          <a:prstGeom prst="rect">
            <a:avLst/>
          </a:prstGeom>
          <a:noFill/>
        </p:spPr>
        <p:txBody>
          <a:bodyPr wrap="square" rtlCol="0">
            <a:noAutofit/>
          </a:bodyPr>
          <a:lstStyle/>
          <a:p>
            <a:pPr marL="0" marR="0" algn="r">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Ablation Zone</a:t>
            </a:r>
            <a:endParaRPr lang="en-US" sz="1600" dirty="0">
              <a:effectLst/>
              <a:latin typeface="Times New Roman" panose="02020603050405020304" pitchFamily="18" charset="0"/>
              <a:ea typeface="Times New Roman" panose="02020603050405020304" pitchFamily="18" charset="0"/>
            </a:endParaRPr>
          </a:p>
        </p:txBody>
      </p:sp>
      <p:cxnSp>
        <p:nvCxnSpPr>
          <p:cNvPr id="43" name="Straight Connector 42">
            <a:extLst>
              <a:ext uri="{FF2B5EF4-FFF2-40B4-BE49-F238E27FC236}">
                <a16:creationId xmlns:a16="http://schemas.microsoft.com/office/drawing/2014/main" id="{2C209346-B661-4805-8116-E02D45E572DF}"/>
              </a:ext>
            </a:extLst>
          </p:cNvPr>
          <p:cNvCxnSpPr>
            <a:cxnSpLocks/>
          </p:cNvCxnSpPr>
          <p:nvPr/>
        </p:nvCxnSpPr>
        <p:spPr>
          <a:xfrm>
            <a:off x="1148805" y="2180580"/>
            <a:ext cx="778051" cy="0"/>
          </a:xfrm>
          <a:prstGeom prst="line">
            <a:avLst/>
          </a:prstGeom>
          <a:noFill/>
          <a:ln w="28575" cap="flat" cmpd="sng" algn="ctr">
            <a:solidFill>
              <a:srgbClr val="4BACC6"/>
            </a:solidFill>
            <a:prstDash val="solid"/>
            <a:headEnd type="none" w="med" len="med"/>
            <a:tailEnd type="oval" w="med" len="med"/>
          </a:ln>
          <a:effectLst/>
        </p:spPr>
      </p:cxnSp>
      <p:sp>
        <p:nvSpPr>
          <p:cNvPr id="44" name="TextBox 10">
            <a:extLst>
              <a:ext uri="{FF2B5EF4-FFF2-40B4-BE49-F238E27FC236}">
                <a16:creationId xmlns:a16="http://schemas.microsoft.com/office/drawing/2014/main" id="{D9131413-0062-4370-8D6B-8CA521BFCE24}"/>
              </a:ext>
            </a:extLst>
          </p:cNvPr>
          <p:cNvSpPr txBox="1"/>
          <p:nvPr/>
        </p:nvSpPr>
        <p:spPr>
          <a:xfrm>
            <a:off x="2390520" y="65789"/>
            <a:ext cx="1194318" cy="266188"/>
          </a:xfrm>
          <a:prstGeom prst="rect">
            <a:avLst/>
          </a:prstGeom>
          <a:noFill/>
        </p:spPr>
        <p:txBody>
          <a:bodyPr wrap="square" rtlCol="0">
            <a:noAutofit/>
          </a:bodyPr>
          <a:lstStyle/>
          <a:p>
            <a:pPr marL="0" marR="0" algn="ctr">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IUUS Probe Tip</a:t>
            </a:r>
            <a:endParaRPr lang="en-US" sz="1600" dirty="0">
              <a:effectLst/>
              <a:latin typeface="Times New Roman" panose="02020603050405020304" pitchFamily="18" charset="0"/>
              <a:ea typeface="Times New Roman" panose="02020603050405020304" pitchFamily="18" charset="0"/>
            </a:endParaRPr>
          </a:p>
        </p:txBody>
      </p:sp>
      <p:cxnSp>
        <p:nvCxnSpPr>
          <p:cNvPr id="45" name="Straight Connector 44">
            <a:extLst>
              <a:ext uri="{FF2B5EF4-FFF2-40B4-BE49-F238E27FC236}">
                <a16:creationId xmlns:a16="http://schemas.microsoft.com/office/drawing/2014/main" id="{34105156-1326-41BA-BD3C-5CFA0B1DCDD8}"/>
              </a:ext>
            </a:extLst>
          </p:cNvPr>
          <p:cNvCxnSpPr>
            <a:cxnSpLocks/>
          </p:cNvCxnSpPr>
          <p:nvPr/>
        </p:nvCxnSpPr>
        <p:spPr>
          <a:xfrm>
            <a:off x="2935026" y="325007"/>
            <a:ext cx="0" cy="406156"/>
          </a:xfrm>
          <a:prstGeom prst="line">
            <a:avLst/>
          </a:prstGeom>
          <a:noFill/>
          <a:ln w="28575" cap="flat" cmpd="sng" algn="ctr">
            <a:solidFill>
              <a:srgbClr val="4BACC6"/>
            </a:solidFill>
            <a:prstDash val="solid"/>
            <a:headEnd type="none" w="med" len="med"/>
            <a:tailEnd type="oval" w="med" len="med"/>
          </a:ln>
          <a:effectLst/>
        </p:spPr>
      </p:cxnSp>
      <p:sp>
        <p:nvSpPr>
          <p:cNvPr id="46" name="TextBox 33">
            <a:extLst>
              <a:ext uri="{FF2B5EF4-FFF2-40B4-BE49-F238E27FC236}">
                <a16:creationId xmlns:a16="http://schemas.microsoft.com/office/drawing/2014/main" id="{57E9A952-3488-4B5A-A55B-08D63F4AD5FF}"/>
              </a:ext>
            </a:extLst>
          </p:cNvPr>
          <p:cNvSpPr txBox="1"/>
          <p:nvPr/>
        </p:nvSpPr>
        <p:spPr>
          <a:xfrm>
            <a:off x="-152012" y="1864166"/>
            <a:ext cx="1362974" cy="266188"/>
          </a:xfrm>
          <a:prstGeom prst="rect">
            <a:avLst/>
          </a:prstGeom>
          <a:noFill/>
        </p:spPr>
        <p:txBody>
          <a:bodyPr wrap="square" rtlCol="0">
            <a:noAutofit/>
          </a:bodyPr>
          <a:lstStyle/>
          <a:p>
            <a:pPr marL="0" marR="0" algn="r">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Thermal Safety Border</a:t>
            </a:r>
            <a:endParaRPr lang="en-US" sz="1600" dirty="0">
              <a:effectLst/>
              <a:latin typeface="Times New Roman" panose="02020603050405020304" pitchFamily="18" charset="0"/>
              <a:ea typeface="Times New Roman" panose="02020603050405020304" pitchFamily="18" charset="0"/>
            </a:endParaRPr>
          </a:p>
        </p:txBody>
      </p:sp>
      <p:cxnSp>
        <p:nvCxnSpPr>
          <p:cNvPr id="47" name="Straight Connector 46">
            <a:extLst>
              <a:ext uri="{FF2B5EF4-FFF2-40B4-BE49-F238E27FC236}">
                <a16:creationId xmlns:a16="http://schemas.microsoft.com/office/drawing/2014/main" id="{9D5E2160-62AC-44E0-A18B-4341424C9712}"/>
              </a:ext>
            </a:extLst>
          </p:cNvPr>
          <p:cNvCxnSpPr>
            <a:cxnSpLocks/>
          </p:cNvCxnSpPr>
          <p:nvPr/>
        </p:nvCxnSpPr>
        <p:spPr>
          <a:xfrm>
            <a:off x="1214082" y="1682255"/>
            <a:ext cx="1101141" cy="0"/>
          </a:xfrm>
          <a:prstGeom prst="line">
            <a:avLst/>
          </a:prstGeom>
          <a:noFill/>
          <a:ln w="28575" cap="flat" cmpd="sng" algn="ctr">
            <a:solidFill>
              <a:srgbClr val="4BACC6"/>
            </a:solidFill>
            <a:prstDash val="solid"/>
            <a:headEnd type="none" w="med" len="med"/>
            <a:tailEnd type="oval" w="med" len="med"/>
          </a:ln>
          <a:effectLst/>
        </p:spPr>
      </p:cxnSp>
      <p:cxnSp>
        <p:nvCxnSpPr>
          <p:cNvPr id="48" name="Straight Connector 47">
            <a:extLst>
              <a:ext uri="{FF2B5EF4-FFF2-40B4-BE49-F238E27FC236}">
                <a16:creationId xmlns:a16="http://schemas.microsoft.com/office/drawing/2014/main" id="{83C5CB36-6E89-47FD-B0C5-89837DD894E4}"/>
              </a:ext>
            </a:extLst>
          </p:cNvPr>
          <p:cNvCxnSpPr>
            <a:cxnSpLocks/>
          </p:cNvCxnSpPr>
          <p:nvPr/>
        </p:nvCxnSpPr>
        <p:spPr>
          <a:xfrm flipH="1" flipV="1">
            <a:off x="3166110" y="1521866"/>
            <a:ext cx="1452276" cy="1"/>
          </a:xfrm>
          <a:prstGeom prst="line">
            <a:avLst/>
          </a:prstGeom>
          <a:noFill/>
          <a:ln w="28575" cap="flat" cmpd="sng" algn="ctr">
            <a:solidFill>
              <a:srgbClr val="4BACC6"/>
            </a:solidFill>
            <a:prstDash val="solid"/>
            <a:headEnd type="none" w="med" len="med"/>
            <a:tailEnd type="oval" w="med" len="med"/>
          </a:ln>
          <a:effectLst/>
        </p:spPr>
      </p:cxnSp>
      <p:sp>
        <p:nvSpPr>
          <p:cNvPr id="49" name="TextBox 43">
            <a:extLst>
              <a:ext uri="{FF2B5EF4-FFF2-40B4-BE49-F238E27FC236}">
                <a16:creationId xmlns:a16="http://schemas.microsoft.com/office/drawing/2014/main" id="{FAA8A52A-F879-4476-8566-63498A302EB6}"/>
              </a:ext>
            </a:extLst>
          </p:cNvPr>
          <p:cNvSpPr txBox="1"/>
          <p:nvPr/>
        </p:nvSpPr>
        <p:spPr>
          <a:xfrm>
            <a:off x="4582865" y="1378697"/>
            <a:ext cx="1698274" cy="303557"/>
          </a:xfrm>
          <a:prstGeom prst="rect">
            <a:avLst/>
          </a:prstGeom>
          <a:noFill/>
        </p:spPr>
        <p:txBody>
          <a:bodyPr wrap="square" rtlCol="0">
            <a:noAutofit/>
          </a:bodyPr>
          <a:lstStyle/>
          <a:p>
            <a:pPr marL="0" marR="0">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Needle Electrode Origin</a:t>
            </a:r>
            <a:endParaRPr lang="en-US" sz="1600" dirty="0">
              <a:effectLst/>
              <a:latin typeface="Times New Roman" panose="02020603050405020304" pitchFamily="18" charset="0"/>
              <a:ea typeface="Times New Roman" panose="02020603050405020304" pitchFamily="18" charset="0"/>
            </a:endParaRPr>
          </a:p>
        </p:txBody>
      </p:sp>
      <p:sp>
        <p:nvSpPr>
          <p:cNvPr id="50" name="TextBox 45">
            <a:extLst>
              <a:ext uri="{FF2B5EF4-FFF2-40B4-BE49-F238E27FC236}">
                <a16:creationId xmlns:a16="http://schemas.microsoft.com/office/drawing/2014/main" id="{29ABD3A0-FC13-4C2A-8247-6C0889D74287}"/>
              </a:ext>
            </a:extLst>
          </p:cNvPr>
          <p:cNvSpPr txBox="1"/>
          <p:nvPr/>
        </p:nvSpPr>
        <p:spPr>
          <a:xfrm>
            <a:off x="4582865" y="1696741"/>
            <a:ext cx="1698274" cy="356419"/>
          </a:xfrm>
          <a:prstGeom prst="rect">
            <a:avLst/>
          </a:prstGeom>
          <a:noFill/>
        </p:spPr>
        <p:txBody>
          <a:bodyPr wrap="square" rtlCol="0">
            <a:noAutofit/>
          </a:bodyPr>
          <a:lstStyle/>
          <a:p>
            <a:pPr marL="0" marR="0">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Introducer Tip Marker</a:t>
            </a:r>
            <a:endParaRPr lang="en-US" sz="1600" dirty="0">
              <a:effectLst/>
              <a:latin typeface="Times New Roman" panose="02020603050405020304" pitchFamily="18" charset="0"/>
              <a:ea typeface="Times New Roman" panose="02020603050405020304" pitchFamily="18" charset="0"/>
            </a:endParaRPr>
          </a:p>
        </p:txBody>
      </p:sp>
      <p:cxnSp>
        <p:nvCxnSpPr>
          <p:cNvPr id="51" name="Straight Connector 50">
            <a:extLst>
              <a:ext uri="{FF2B5EF4-FFF2-40B4-BE49-F238E27FC236}">
                <a16:creationId xmlns:a16="http://schemas.microsoft.com/office/drawing/2014/main" id="{A33EB1E4-73C4-432E-9E07-BF88C8835314}"/>
              </a:ext>
            </a:extLst>
          </p:cNvPr>
          <p:cNvCxnSpPr>
            <a:cxnSpLocks/>
          </p:cNvCxnSpPr>
          <p:nvPr/>
        </p:nvCxnSpPr>
        <p:spPr>
          <a:xfrm flipH="1">
            <a:off x="2836019" y="1842167"/>
            <a:ext cx="1755648" cy="0"/>
          </a:xfrm>
          <a:prstGeom prst="line">
            <a:avLst/>
          </a:prstGeom>
          <a:noFill/>
          <a:ln w="28575" cap="flat" cmpd="sng" algn="ctr">
            <a:solidFill>
              <a:srgbClr val="4BACC6"/>
            </a:solidFill>
            <a:prstDash val="solid"/>
            <a:headEnd type="none" w="med" len="med"/>
            <a:tailEnd type="oval" w="med" len="med"/>
          </a:ln>
          <a:effectLst/>
        </p:spPr>
      </p:cxnSp>
      <p:cxnSp>
        <p:nvCxnSpPr>
          <p:cNvPr id="53" name="Straight Connector 52">
            <a:extLst>
              <a:ext uri="{FF2B5EF4-FFF2-40B4-BE49-F238E27FC236}">
                <a16:creationId xmlns:a16="http://schemas.microsoft.com/office/drawing/2014/main" id="{94970FAD-A75F-4E00-887D-9DD5E4D38F54}"/>
              </a:ext>
            </a:extLst>
          </p:cNvPr>
          <p:cNvCxnSpPr>
            <a:cxnSpLocks/>
          </p:cNvCxnSpPr>
          <p:nvPr/>
        </p:nvCxnSpPr>
        <p:spPr>
          <a:xfrm flipH="1" flipV="1">
            <a:off x="2702669" y="2109058"/>
            <a:ext cx="1924358" cy="9314"/>
          </a:xfrm>
          <a:prstGeom prst="line">
            <a:avLst/>
          </a:prstGeom>
          <a:noFill/>
          <a:ln w="28575" cap="flat" cmpd="sng" algn="ctr">
            <a:solidFill>
              <a:srgbClr val="4BACC6"/>
            </a:solidFill>
            <a:prstDash val="solid"/>
            <a:headEnd type="none" w="med" len="med"/>
            <a:tailEnd type="oval" w="med" len="med"/>
          </a:ln>
          <a:effectLst/>
        </p:spPr>
      </p:cxnSp>
      <p:sp>
        <p:nvSpPr>
          <p:cNvPr id="57" name="TextBox 53">
            <a:extLst>
              <a:ext uri="{FF2B5EF4-FFF2-40B4-BE49-F238E27FC236}">
                <a16:creationId xmlns:a16="http://schemas.microsoft.com/office/drawing/2014/main" id="{FFE36430-DD32-405F-AE39-0D6E3E49B3B3}"/>
              </a:ext>
            </a:extLst>
          </p:cNvPr>
          <p:cNvSpPr txBox="1"/>
          <p:nvPr/>
        </p:nvSpPr>
        <p:spPr>
          <a:xfrm>
            <a:off x="4591329" y="2011586"/>
            <a:ext cx="1746081" cy="266188"/>
          </a:xfrm>
          <a:prstGeom prst="rect">
            <a:avLst/>
          </a:prstGeom>
          <a:noFill/>
        </p:spPr>
        <p:txBody>
          <a:bodyPr wrap="square" rtlCol="0">
            <a:noAutofit/>
          </a:bodyPr>
          <a:lstStyle/>
          <a:p>
            <a:pPr marL="0" marR="0">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Needle Electrode </a:t>
            </a:r>
            <a:b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Tip Markers</a:t>
            </a:r>
            <a:endParaRPr lang="en-US" sz="1600" dirty="0">
              <a:effectLst/>
              <a:latin typeface="Times New Roman" panose="02020603050405020304" pitchFamily="18" charset="0"/>
              <a:ea typeface="Times New Roman" panose="02020603050405020304" pitchFamily="18" charset="0"/>
            </a:endParaRPr>
          </a:p>
        </p:txBody>
      </p:sp>
      <p:cxnSp>
        <p:nvCxnSpPr>
          <p:cNvPr id="58" name="Straight Connector 57">
            <a:extLst>
              <a:ext uri="{FF2B5EF4-FFF2-40B4-BE49-F238E27FC236}">
                <a16:creationId xmlns:a16="http://schemas.microsoft.com/office/drawing/2014/main" id="{498F24CF-F978-416E-8357-C8908D3D3888}"/>
              </a:ext>
            </a:extLst>
          </p:cNvPr>
          <p:cNvCxnSpPr>
            <a:cxnSpLocks/>
          </p:cNvCxnSpPr>
          <p:nvPr/>
        </p:nvCxnSpPr>
        <p:spPr>
          <a:xfrm>
            <a:off x="2578860" y="1613182"/>
            <a:ext cx="29671" cy="114411"/>
          </a:xfrm>
          <a:prstGeom prst="line">
            <a:avLst/>
          </a:prstGeom>
          <a:noFill/>
          <a:ln w="25400" cap="flat" cmpd="sng" algn="ctr">
            <a:solidFill>
              <a:srgbClr val="FFFF00"/>
            </a:solidFill>
            <a:prstDash val="solid"/>
          </a:ln>
          <a:effectLst>
            <a:outerShdw blurRad="40000" dist="20000" dir="5400000" rotWithShape="0">
              <a:srgbClr val="000000">
                <a:alpha val="38000"/>
              </a:srgbClr>
            </a:outerShdw>
          </a:effectLst>
        </p:spPr>
      </p:cxnSp>
      <p:cxnSp>
        <p:nvCxnSpPr>
          <p:cNvPr id="59" name="Straight Connector 58">
            <a:extLst>
              <a:ext uri="{FF2B5EF4-FFF2-40B4-BE49-F238E27FC236}">
                <a16:creationId xmlns:a16="http://schemas.microsoft.com/office/drawing/2014/main" id="{5E79A0C4-0289-4D8B-9749-9A558C34CEE4}"/>
              </a:ext>
            </a:extLst>
          </p:cNvPr>
          <p:cNvCxnSpPr>
            <a:cxnSpLocks/>
          </p:cNvCxnSpPr>
          <p:nvPr/>
        </p:nvCxnSpPr>
        <p:spPr>
          <a:xfrm>
            <a:off x="2495550" y="2011586"/>
            <a:ext cx="120478" cy="97776"/>
          </a:xfrm>
          <a:prstGeom prst="line">
            <a:avLst/>
          </a:prstGeom>
          <a:noFill/>
          <a:ln w="25400" cap="flat" cmpd="sng" algn="ctr">
            <a:solidFill>
              <a:srgbClr val="FFFF00"/>
            </a:solidFill>
            <a:prstDash val="solid"/>
          </a:ln>
          <a:effectLst>
            <a:outerShdw blurRad="40000" dist="20000" dir="5400000" rotWithShape="0">
              <a:srgbClr val="000000">
                <a:alpha val="38000"/>
              </a:srgbClr>
            </a:outerShdw>
          </a:effectLst>
        </p:spPr>
      </p:cxnSp>
      <p:cxnSp>
        <p:nvCxnSpPr>
          <p:cNvPr id="60" name="Straight Connector 59">
            <a:extLst>
              <a:ext uri="{FF2B5EF4-FFF2-40B4-BE49-F238E27FC236}">
                <a16:creationId xmlns:a16="http://schemas.microsoft.com/office/drawing/2014/main" id="{581409BB-06EF-41E3-A8B4-4A96BF4D5D50}"/>
              </a:ext>
            </a:extLst>
          </p:cNvPr>
          <p:cNvCxnSpPr>
            <a:cxnSpLocks/>
          </p:cNvCxnSpPr>
          <p:nvPr/>
        </p:nvCxnSpPr>
        <p:spPr>
          <a:xfrm>
            <a:off x="2893486" y="2014472"/>
            <a:ext cx="110828" cy="38689"/>
          </a:xfrm>
          <a:prstGeom prst="line">
            <a:avLst/>
          </a:prstGeom>
          <a:noFill/>
          <a:ln w="25400" cap="flat" cmpd="sng" algn="ctr">
            <a:solidFill>
              <a:srgbClr val="FFFF00"/>
            </a:solidFill>
            <a:prstDash val="solid"/>
          </a:ln>
          <a:effectLst>
            <a:outerShdw blurRad="40000" dist="20000" dir="5400000" rotWithShape="0">
              <a:srgbClr val="000000">
                <a:alpha val="38000"/>
              </a:srgbClr>
            </a:outerShdw>
          </a:effectLst>
        </p:spPr>
      </p:cxnSp>
      <p:cxnSp>
        <p:nvCxnSpPr>
          <p:cNvPr id="63" name="Straight Connector 62">
            <a:extLst>
              <a:ext uri="{FF2B5EF4-FFF2-40B4-BE49-F238E27FC236}">
                <a16:creationId xmlns:a16="http://schemas.microsoft.com/office/drawing/2014/main" id="{7195C5AE-0622-4760-83F5-DD0B1B343776}"/>
              </a:ext>
            </a:extLst>
          </p:cNvPr>
          <p:cNvCxnSpPr>
            <a:cxnSpLocks/>
          </p:cNvCxnSpPr>
          <p:nvPr/>
        </p:nvCxnSpPr>
        <p:spPr>
          <a:xfrm flipH="1" flipV="1">
            <a:off x="3483720" y="1153177"/>
            <a:ext cx="1131400" cy="12797"/>
          </a:xfrm>
          <a:prstGeom prst="line">
            <a:avLst/>
          </a:prstGeom>
          <a:noFill/>
          <a:ln w="28575" cap="flat" cmpd="sng" algn="ctr">
            <a:solidFill>
              <a:srgbClr val="4BACC6"/>
            </a:solidFill>
            <a:prstDash val="solid"/>
            <a:headEnd type="none" w="med" len="med"/>
            <a:tailEnd type="oval" w="med" len="med"/>
          </a:ln>
          <a:effectLst/>
        </p:spPr>
      </p:cxnSp>
      <p:sp>
        <p:nvSpPr>
          <p:cNvPr id="66" name="TextBox 85">
            <a:extLst>
              <a:ext uri="{FF2B5EF4-FFF2-40B4-BE49-F238E27FC236}">
                <a16:creationId xmlns:a16="http://schemas.microsoft.com/office/drawing/2014/main" id="{58804654-7AF6-4AA0-8936-CDEB0B6BCDDF}"/>
              </a:ext>
            </a:extLst>
          </p:cNvPr>
          <p:cNvSpPr txBox="1"/>
          <p:nvPr/>
        </p:nvSpPr>
        <p:spPr>
          <a:xfrm>
            <a:off x="4582120" y="1021201"/>
            <a:ext cx="1578731" cy="247600"/>
          </a:xfrm>
          <a:prstGeom prst="rect">
            <a:avLst/>
          </a:prstGeom>
          <a:noFill/>
        </p:spPr>
        <p:txBody>
          <a:bodyPr wrap="square" rtlCol="0">
            <a:noAutofit/>
          </a:bodyPr>
          <a:lstStyle/>
          <a:p>
            <a:pPr marL="0" marR="0">
              <a:spcBef>
                <a:spcPts val="0"/>
              </a:spcBef>
              <a:spcAft>
                <a:spcPts val="0"/>
              </a:spcAft>
            </a:pPr>
            <a:r>
              <a:rPr lang="en-US" sz="12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Introducer Guide</a:t>
            </a:r>
            <a:endParaRPr lang="en-US" sz="1600" dirty="0">
              <a:effectLst/>
              <a:latin typeface="Times New Roman" panose="02020603050405020304" pitchFamily="18" charset="0"/>
              <a:ea typeface="Times New Roman" panose="02020603050405020304" pitchFamily="18" charset="0"/>
            </a:endParaRPr>
          </a:p>
        </p:txBody>
      </p:sp>
      <p:sp>
        <p:nvSpPr>
          <p:cNvPr id="69" name="Rectangle 68">
            <a:extLst>
              <a:ext uri="{FF2B5EF4-FFF2-40B4-BE49-F238E27FC236}">
                <a16:creationId xmlns:a16="http://schemas.microsoft.com/office/drawing/2014/main" id="{315FF470-A97D-43EB-B668-EA296E208554}"/>
              </a:ext>
            </a:extLst>
          </p:cNvPr>
          <p:cNvSpPr/>
          <p:nvPr/>
        </p:nvSpPr>
        <p:spPr>
          <a:xfrm rot="2821794">
            <a:off x="2730301" y="1829917"/>
            <a:ext cx="51036" cy="52543"/>
          </a:xfrm>
          <a:prstGeom prst="rect">
            <a:avLst/>
          </a:prstGeom>
          <a:noFill/>
          <a:ln w="9525" cap="flat" cmpd="sng" algn="ctr">
            <a:solidFill>
              <a:srgbClr val="FFFF00"/>
            </a:solidFill>
            <a:prstDash val="solid"/>
          </a:ln>
          <a:effectLst>
            <a:outerShdw blurRad="40000" dist="23000" dir="5400000" rotWithShape="0">
              <a:srgbClr val="000000">
                <a:alpha val="35000"/>
              </a:srgbClr>
            </a:outerShdw>
          </a:effectLst>
        </p:spPr>
        <p:txBody>
          <a:bodyPr rtlCol="0" anchor="ctr"/>
          <a:lstStyle/>
          <a:p>
            <a:endParaRPr lang="en-US"/>
          </a:p>
        </p:txBody>
      </p:sp>
      <p:sp>
        <p:nvSpPr>
          <p:cNvPr id="14" name="TextBox 13">
            <a:extLst>
              <a:ext uri="{FF2B5EF4-FFF2-40B4-BE49-F238E27FC236}">
                <a16:creationId xmlns:a16="http://schemas.microsoft.com/office/drawing/2014/main" id="{4B43ACF5-2BDF-4D95-8ECE-BE07126E8310}"/>
              </a:ext>
            </a:extLst>
          </p:cNvPr>
          <p:cNvSpPr txBox="1"/>
          <p:nvPr/>
        </p:nvSpPr>
        <p:spPr>
          <a:xfrm>
            <a:off x="499086" y="3483184"/>
            <a:ext cx="9015610" cy="2092881"/>
          </a:xfrm>
          <a:prstGeom prst="rect">
            <a:avLst/>
          </a:prstGeom>
          <a:noFill/>
        </p:spPr>
        <p:txBody>
          <a:bodyPr wrap="none" rtlCol="0">
            <a:spAutoFit/>
          </a:bodyPr>
          <a:lstStyle/>
          <a:p>
            <a:pPr marL="342900" indent="-342900" fontAlgn="base">
              <a:spcBef>
                <a:spcPts val="600"/>
              </a:spcBef>
              <a:buFont typeface="Symbol" panose="05050102010706020507" pitchFamily="18" charset="2"/>
              <a:buChar char=""/>
              <a:tabLst>
                <a:tab pos="457200" algn="l"/>
              </a:tabLst>
            </a:pPr>
            <a:r>
              <a:rPr lang="en-US" sz="1300" dirty="0">
                <a:effectLst>
                  <a:outerShdw sx="0" sy="0">
                    <a:srgbClr val="000000"/>
                  </a:outerShdw>
                </a:effectLst>
              </a:rPr>
              <a:t>The IUUS Probe Tip illustration at the top of the screen represents Tip angle (45° or 60°).</a:t>
            </a:r>
          </a:p>
          <a:p>
            <a:pPr marL="342900" marR="0" lvl="0" indent="-342900" fontAlgn="base">
              <a:spcBef>
                <a:spcPts val="600"/>
              </a:spcBef>
              <a:spcAft>
                <a:spcPts val="0"/>
              </a:spcAft>
              <a:buFont typeface="Symbol" panose="05050102010706020507" pitchFamily="18" charset="2"/>
              <a:buChar char=""/>
              <a:tabLst>
                <a:tab pos="457200" algn="l"/>
              </a:tabLst>
            </a:pPr>
            <a:r>
              <a:rPr lang="en-US" sz="1300" kern="0" dirty="0">
                <a:latin typeface="Calibri" panose="020F0502020204030204" pitchFamily="34" charset="0"/>
                <a:ea typeface="Calibri" panose="020F0502020204030204" pitchFamily="34" charset="0"/>
              </a:rPr>
              <a:t>The Introducer Guide is a blue dashed line that indicates the path of Introducer deployment. </a:t>
            </a:r>
            <a:r>
              <a:rPr lang="en-US" sz="1300" b="1" kern="0" dirty="0">
                <a:solidFill>
                  <a:srgbClr val="00B0F0"/>
                </a:solidFill>
                <a:latin typeface="Calibri" panose="020F0502020204030204" pitchFamily="34" charset="0"/>
                <a:ea typeface="Calibri" panose="020F0502020204030204" pitchFamily="34" charset="0"/>
              </a:rPr>
              <a:t>-----</a:t>
            </a:r>
            <a:endParaRPr lang="en-US" sz="1300" b="1" kern="0" dirty="0">
              <a:latin typeface="Calibri" panose="020F0502020204030204" pitchFamily="34" charset="0"/>
              <a:ea typeface="Calibri" panose="020F0502020204030204" pitchFamily="34" charset="0"/>
            </a:endParaRPr>
          </a:p>
          <a:p>
            <a:pPr marL="342900" marR="0" lvl="0" indent="-342900" fontAlgn="base">
              <a:spcBef>
                <a:spcPts val="600"/>
              </a:spcBef>
              <a:spcAft>
                <a:spcPts val="0"/>
              </a:spcAft>
              <a:buFont typeface="Symbol" panose="05050102010706020507" pitchFamily="18" charset="2"/>
              <a:buChar char=""/>
              <a:tabLst>
                <a:tab pos="457200" algn="l"/>
              </a:tabLst>
            </a:pPr>
            <a:r>
              <a:rPr lang="en-US" sz="1300" kern="0" dirty="0">
                <a:latin typeface="Calibri" panose="020F0502020204030204" pitchFamily="34" charset="0"/>
                <a:ea typeface="Calibri" panose="020F0502020204030204" pitchFamily="34" charset="0"/>
              </a:rPr>
              <a:t>The Ablation Zone is indicated by the </a:t>
            </a:r>
            <a:r>
              <a:rPr lang="en-US" sz="1300" b="1" kern="0" dirty="0">
                <a:solidFill>
                  <a:srgbClr val="FF0000"/>
                </a:solidFill>
                <a:latin typeface="Calibri" panose="020F0502020204030204" pitchFamily="34" charset="0"/>
                <a:ea typeface="Calibri" panose="020F0502020204030204" pitchFamily="34" charset="0"/>
              </a:rPr>
              <a:t>red inner ellipse </a:t>
            </a:r>
            <a:r>
              <a:rPr lang="en-US" sz="1300" kern="0" dirty="0">
                <a:latin typeface="Calibri" panose="020F0502020204030204" pitchFamily="34" charset="0"/>
                <a:ea typeface="Calibri" panose="020F0502020204030204" pitchFamily="34" charset="0"/>
              </a:rPr>
              <a:t>and controlled with the Ablation Guide Knob.</a:t>
            </a:r>
          </a:p>
          <a:p>
            <a:pPr marL="342900" indent="-342900" fontAlgn="base">
              <a:spcBef>
                <a:spcPts val="600"/>
              </a:spcBef>
              <a:buFont typeface="Symbol" panose="05050102010706020507" pitchFamily="18" charset="2"/>
              <a:buChar char=""/>
              <a:tabLst>
                <a:tab pos="457200" algn="l"/>
              </a:tabLst>
            </a:pPr>
            <a:r>
              <a:rPr lang="en-US" sz="1300" kern="0" dirty="0">
                <a:latin typeface="Calibri" panose="020F0502020204030204" pitchFamily="34" charset="0"/>
                <a:ea typeface="Calibri" panose="020F0502020204030204" pitchFamily="34" charset="0"/>
              </a:rPr>
              <a:t>The Thermal Safety Border is indicated by the </a:t>
            </a:r>
            <a:r>
              <a:rPr lang="en-US" sz="1300" b="1" kern="0" dirty="0">
                <a:solidFill>
                  <a:srgbClr val="00B050"/>
                </a:solidFill>
                <a:latin typeface="Calibri" panose="020F0502020204030204" pitchFamily="34" charset="0"/>
                <a:ea typeface="Calibri" panose="020F0502020204030204" pitchFamily="34" charset="0"/>
              </a:rPr>
              <a:t>green outer ellipse </a:t>
            </a:r>
            <a:r>
              <a:rPr lang="en-US" sz="1300" kern="0" dirty="0">
                <a:latin typeface="Calibri" panose="020F0502020204030204" pitchFamily="34" charset="0"/>
                <a:ea typeface="Calibri" panose="020F0502020204030204" pitchFamily="34" charset="0"/>
              </a:rPr>
              <a:t>and controlled with the Ablation Guide Knob.</a:t>
            </a:r>
          </a:p>
          <a:p>
            <a:pPr marL="342900" marR="0" lvl="0" indent="-342900" fontAlgn="base">
              <a:spcBef>
                <a:spcPts val="600"/>
              </a:spcBef>
              <a:spcAft>
                <a:spcPts val="0"/>
              </a:spcAft>
              <a:buFont typeface="Symbol" panose="05050102010706020507" pitchFamily="18" charset="2"/>
              <a:buChar char=""/>
              <a:tabLst>
                <a:tab pos="457200" algn="l"/>
              </a:tabLst>
            </a:pPr>
            <a:r>
              <a:rPr lang="en-US" sz="1300" kern="0" dirty="0">
                <a:latin typeface="Calibri" panose="020F0502020204030204" pitchFamily="34" charset="0"/>
                <a:ea typeface="Calibri" panose="020F0502020204030204" pitchFamily="34" charset="0"/>
              </a:rPr>
              <a:t>The Introducer Tip Marker is shaped like a yellow diamond </a:t>
            </a:r>
            <a:r>
              <a:rPr lang="en-US" sz="1300" b="1" kern="0" dirty="0">
                <a:solidFill>
                  <a:srgbClr val="F4EE00"/>
                </a:solidFill>
                <a:latin typeface="Calibri" panose="020F0502020204030204" pitchFamily="34" charset="0"/>
                <a:ea typeface="Calibri" panose="020F0502020204030204" pitchFamily="34" charset="0"/>
                <a:sym typeface="Wingdings 2" panose="05020102010507070707" pitchFamily="18" charset="2"/>
              </a:rPr>
              <a:t> </a:t>
            </a:r>
            <a:r>
              <a:rPr lang="en-US" sz="1300" kern="0" dirty="0">
                <a:latin typeface="Calibri" panose="020F0502020204030204" pitchFamily="34" charset="0"/>
                <a:ea typeface="Calibri" panose="020F0502020204030204" pitchFamily="34" charset="0"/>
                <a:sym typeface="Wingdings 2" panose="05020102010507070707" pitchFamily="18" charset="2"/>
              </a:rPr>
              <a:t>and the </a:t>
            </a:r>
            <a:r>
              <a:rPr lang="en-US" sz="1300" kern="0" dirty="0">
                <a:latin typeface="Calibri" panose="020F0502020204030204" pitchFamily="34" charset="0"/>
                <a:ea typeface="Calibri" panose="020F0502020204030204" pitchFamily="34" charset="0"/>
              </a:rPr>
              <a:t>Needle Electrode Origin is shaped like a yellow star. </a:t>
            </a:r>
            <a:r>
              <a:rPr lang="en-US" sz="1300" kern="0" dirty="0">
                <a:solidFill>
                  <a:srgbClr val="F4EE00"/>
                </a:solidFill>
                <a:latin typeface="Calibri" panose="020F0502020204030204" pitchFamily="34" charset="0"/>
                <a:ea typeface="Calibri" panose="020F0502020204030204" pitchFamily="34" charset="0"/>
                <a:sym typeface="Wingdings 2" panose="05020102010507070707" pitchFamily="18" charset="2"/>
              </a:rPr>
              <a:t></a:t>
            </a:r>
            <a:endParaRPr lang="en-US" sz="1300" kern="0" dirty="0">
              <a:latin typeface="Calibri" panose="020F0502020204030204" pitchFamily="34" charset="0"/>
              <a:ea typeface="Calibri" panose="020F0502020204030204" pitchFamily="34" charset="0"/>
            </a:endParaRPr>
          </a:p>
          <a:p>
            <a:pPr marL="342900" marR="0" lvl="0" indent="-342900" fontAlgn="base">
              <a:spcBef>
                <a:spcPts val="600"/>
              </a:spcBef>
              <a:spcAft>
                <a:spcPts val="0"/>
              </a:spcAft>
              <a:buFont typeface="Symbol" panose="05050102010706020507" pitchFamily="18" charset="2"/>
              <a:buChar char=""/>
              <a:tabLst>
                <a:tab pos="457200" algn="l"/>
              </a:tabLst>
            </a:pPr>
            <a:r>
              <a:rPr lang="en-US" sz="1300" kern="0" dirty="0">
                <a:latin typeface="Calibri" panose="020F0502020204030204" pitchFamily="34" charset="0"/>
                <a:ea typeface="Calibri" panose="020F0502020204030204" pitchFamily="34" charset="0"/>
              </a:rPr>
              <a:t>The Needle Electrode Tip Markers are the 3 yellow lines that represent where the Needle Electrode tips </a:t>
            </a:r>
            <a:br>
              <a:rPr lang="en-US" sz="1300" kern="0" dirty="0">
                <a:latin typeface="Calibri" panose="020F0502020204030204" pitchFamily="34" charset="0"/>
                <a:ea typeface="Calibri" panose="020F0502020204030204" pitchFamily="34" charset="0"/>
              </a:rPr>
            </a:br>
            <a:r>
              <a:rPr lang="en-US" sz="1300" kern="0" dirty="0">
                <a:latin typeface="Calibri" panose="020F0502020204030204" pitchFamily="34" charset="0"/>
                <a:ea typeface="Calibri" panose="020F0502020204030204" pitchFamily="34" charset="0"/>
              </a:rPr>
              <a:t>will be positioned when deployed. The yellow lines turn red when the Needle Electrodes are fully deployed.   </a:t>
            </a:r>
            <a:r>
              <a:rPr lang="en-US" sz="1300" b="1" kern="0" dirty="0">
                <a:solidFill>
                  <a:srgbClr val="F4EE00"/>
                </a:solidFill>
                <a:latin typeface="Calibri" panose="020F0502020204030204" pitchFamily="34" charset="0"/>
                <a:ea typeface="Calibri" panose="020F0502020204030204" pitchFamily="34" charset="0"/>
              </a:rPr>
              <a:t>– </a:t>
            </a:r>
            <a:r>
              <a:rPr lang="en-US" sz="1300" b="1" kern="0" dirty="0">
                <a:solidFill>
                  <a:srgbClr val="FF0000"/>
                </a:solidFill>
                <a:latin typeface="Calibri" panose="020F0502020204030204" pitchFamily="34" charset="0"/>
                <a:ea typeface="Calibri" panose="020F0502020204030204" pitchFamily="34" charset="0"/>
              </a:rPr>
              <a:t> –</a:t>
            </a:r>
            <a:endParaRPr lang="en-US" sz="1300" kern="0" dirty="0">
              <a:latin typeface="Calibri" panose="020F0502020204030204" pitchFamily="34" charset="0"/>
              <a:ea typeface="Calibri" panose="020F0502020204030204" pitchFamily="34" charset="0"/>
            </a:endParaRPr>
          </a:p>
          <a:p>
            <a:endParaRPr lang="en-US" sz="1300" dirty="0"/>
          </a:p>
        </p:txBody>
      </p:sp>
      <p:grpSp>
        <p:nvGrpSpPr>
          <p:cNvPr id="19" name="Group 18">
            <a:extLst>
              <a:ext uri="{FF2B5EF4-FFF2-40B4-BE49-F238E27FC236}">
                <a16:creationId xmlns:a16="http://schemas.microsoft.com/office/drawing/2014/main" id="{28DF97DE-30E0-4664-B363-10FA83893111}"/>
              </a:ext>
            </a:extLst>
          </p:cNvPr>
          <p:cNvGrpSpPr/>
          <p:nvPr/>
        </p:nvGrpSpPr>
        <p:grpSpPr>
          <a:xfrm>
            <a:off x="6137918" y="397173"/>
            <a:ext cx="3633181" cy="2965056"/>
            <a:chOff x="6295761" y="572717"/>
            <a:chExt cx="3633181" cy="2965056"/>
          </a:xfrm>
        </p:grpSpPr>
        <p:pic>
          <p:nvPicPr>
            <p:cNvPr id="13" name="Picture 12">
              <a:extLst>
                <a:ext uri="{FF2B5EF4-FFF2-40B4-BE49-F238E27FC236}">
                  <a16:creationId xmlns:a16="http://schemas.microsoft.com/office/drawing/2014/main" id="{79C6E691-60E0-4624-8667-91D26F949D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936" t="9262"/>
            <a:stretch/>
          </p:blipFill>
          <p:spPr>
            <a:xfrm rot="19872441">
              <a:off x="6295761" y="572717"/>
              <a:ext cx="3633181" cy="2965056"/>
            </a:xfrm>
            <a:prstGeom prst="ellipse">
              <a:avLst/>
            </a:prstGeom>
          </p:spPr>
        </p:pic>
        <p:sp>
          <p:nvSpPr>
            <p:cNvPr id="70" name="Oval 69">
              <a:extLst>
                <a:ext uri="{FF2B5EF4-FFF2-40B4-BE49-F238E27FC236}">
                  <a16:creationId xmlns:a16="http://schemas.microsoft.com/office/drawing/2014/main" id="{E0CDA638-9A3F-400D-8091-A198D3CD9F42}"/>
                </a:ext>
              </a:extLst>
            </p:cNvPr>
            <p:cNvSpPr/>
            <p:nvPr/>
          </p:nvSpPr>
          <p:spPr>
            <a:xfrm rot="2561102">
              <a:off x="7207465" y="1755794"/>
              <a:ext cx="1179073" cy="1430634"/>
            </a:xfrm>
            <a:prstGeom prst="ellipse">
              <a:avLst/>
            </a:prstGeom>
            <a:noFill/>
            <a:ln w="28575" cap="flat" cmpd="sng" algn="ctr">
              <a:solidFill>
                <a:srgbClr val="1AAA1A"/>
              </a:solidFill>
              <a:prstDash val="solid"/>
            </a:ln>
            <a:effectLst/>
          </p:spPr>
          <p:txBody>
            <a:bodyPr rtlCol="0" anchor="ctr"/>
            <a:lstStyle/>
            <a:p>
              <a:endParaRPr lang="en-US"/>
            </a:p>
          </p:txBody>
        </p:sp>
        <p:sp>
          <p:nvSpPr>
            <p:cNvPr id="71" name="Oval 70">
              <a:extLst>
                <a:ext uri="{FF2B5EF4-FFF2-40B4-BE49-F238E27FC236}">
                  <a16:creationId xmlns:a16="http://schemas.microsoft.com/office/drawing/2014/main" id="{BE3A2CA9-6EBE-495E-BCB2-74B9E0E3609A}"/>
                </a:ext>
              </a:extLst>
            </p:cNvPr>
            <p:cNvSpPr/>
            <p:nvPr/>
          </p:nvSpPr>
          <p:spPr>
            <a:xfrm rot="2561102">
              <a:off x="7426587" y="1939010"/>
              <a:ext cx="762761" cy="1013712"/>
            </a:xfrm>
            <a:prstGeom prst="ellipse">
              <a:avLst/>
            </a:prstGeom>
            <a:noFill/>
            <a:ln w="19050" cap="flat" cmpd="sng" algn="ctr">
              <a:solidFill>
                <a:srgbClr val="FF0000"/>
              </a:solidFill>
              <a:prstDash val="solid"/>
            </a:ln>
            <a:effectLst>
              <a:outerShdw blurRad="40000" dist="23000" dir="5400000" rotWithShape="0">
                <a:srgbClr val="000000">
                  <a:alpha val="35000"/>
                </a:srgbClr>
              </a:outerShdw>
            </a:effectLst>
          </p:spPr>
          <p:txBody>
            <a:bodyPr rtlCol="0" anchor="ctr"/>
            <a:lstStyle/>
            <a:p>
              <a:endParaRPr lang="en-US"/>
            </a:p>
          </p:txBody>
        </p:sp>
        <p:sp>
          <p:nvSpPr>
            <p:cNvPr id="73" name="TextBox 78">
              <a:extLst>
                <a:ext uri="{FF2B5EF4-FFF2-40B4-BE49-F238E27FC236}">
                  <a16:creationId xmlns:a16="http://schemas.microsoft.com/office/drawing/2014/main" id="{6F03C871-CB95-46A0-8D21-0645F41BCAD9}"/>
                </a:ext>
              </a:extLst>
            </p:cNvPr>
            <p:cNvSpPr txBox="1"/>
            <p:nvPr/>
          </p:nvSpPr>
          <p:spPr>
            <a:xfrm>
              <a:off x="7877010" y="2055542"/>
              <a:ext cx="464419" cy="257956"/>
            </a:xfrm>
            <a:prstGeom prst="rect">
              <a:avLst/>
            </a:prstGeom>
            <a:noFill/>
          </p:spPr>
          <p:txBody>
            <a:bodyPr wrap="square" rtlCol="0">
              <a:noAutofit/>
            </a:bodyPr>
            <a:lstStyle/>
            <a:p>
              <a:pPr marL="0" marR="0">
                <a:spcBef>
                  <a:spcPts val="0"/>
                </a:spcBef>
                <a:spcAft>
                  <a:spcPts val="0"/>
                </a:spcAft>
              </a:pPr>
              <a:r>
                <a:rPr lang="en-US" sz="1100" kern="1200" dirty="0">
                  <a:solidFill>
                    <a:srgbClr val="FFFF00"/>
                  </a:solidFill>
                  <a:effectLst/>
                  <a:latin typeface="Calibri" panose="020F0502020204030204" pitchFamily="34" charset="0"/>
                  <a:ea typeface="+mn-ea"/>
                  <a:cs typeface="+mn-cs"/>
                  <a:sym typeface="Wingdings 2" panose="05020102010507070707" pitchFamily="18" charset="2"/>
                </a:rPr>
                <a:t></a:t>
              </a:r>
              <a:endParaRPr lang="en-US" sz="1100" dirty="0">
                <a:effectLst/>
                <a:latin typeface="Times New Roman" panose="02020603050405020304" pitchFamily="18" charset="0"/>
                <a:ea typeface="Times New Roman" panose="02020603050405020304" pitchFamily="18" charset="0"/>
              </a:endParaRPr>
            </a:p>
          </p:txBody>
        </p:sp>
        <p:cxnSp>
          <p:nvCxnSpPr>
            <p:cNvPr id="74" name="Straight Connector 73">
              <a:extLst>
                <a:ext uri="{FF2B5EF4-FFF2-40B4-BE49-F238E27FC236}">
                  <a16:creationId xmlns:a16="http://schemas.microsoft.com/office/drawing/2014/main" id="{18BE01B0-A22A-4FD3-A3B6-9B8758BCC5FC}"/>
                </a:ext>
              </a:extLst>
            </p:cNvPr>
            <p:cNvCxnSpPr>
              <a:cxnSpLocks/>
            </p:cNvCxnSpPr>
            <p:nvPr/>
          </p:nvCxnSpPr>
          <p:spPr>
            <a:xfrm>
              <a:off x="7435423" y="2446014"/>
              <a:ext cx="50106" cy="113873"/>
            </a:xfrm>
            <a:prstGeom prst="line">
              <a:avLst/>
            </a:prstGeom>
            <a:noFill/>
            <a:ln w="25400" cap="flat" cmpd="sng" algn="ctr">
              <a:solidFill>
                <a:srgbClr val="FFFF00"/>
              </a:solidFill>
              <a:prstDash val="solid"/>
            </a:ln>
            <a:effectLst>
              <a:outerShdw blurRad="40000" dist="20000" dir="5400000" rotWithShape="0">
                <a:srgbClr val="000000">
                  <a:alpha val="38000"/>
                </a:srgbClr>
              </a:outerShdw>
            </a:effectLst>
          </p:spPr>
        </p:cxnSp>
        <p:cxnSp>
          <p:nvCxnSpPr>
            <p:cNvPr id="75" name="Straight Connector 74">
              <a:extLst>
                <a:ext uri="{FF2B5EF4-FFF2-40B4-BE49-F238E27FC236}">
                  <a16:creationId xmlns:a16="http://schemas.microsoft.com/office/drawing/2014/main" id="{0FBA9982-FB18-49FC-8FFE-EE2BE1E2A92F}"/>
                </a:ext>
              </a:extLst>
            </p:cNvPr>
            <p:cNvCxnSpPr>
              <a:cxnSpLocks/>
            </p:cNvCxnSpPr>
            <p:nvPr/>
          </p:nvCxnSpPr>
          <p:spPr>
            <a:xfrm>
              <a:off x="7552062" y="2649438"/>
              <a:ext cx="108279" cy="88991"/>
            </a:xfrm>
            <a:prstGeom prst="line">
              <a:avLst/>
            </a:prstGeom>
            <a:noFill/>
            <a:ln w="25400" cap="flat" cmpd="sng" algn="ctr">
              <a:solidFill>
                <a:srgbClr val="FFFF00"/>
              </a:solidFill>
              <a:prstDash val="solid"/>
            </a:ln>
            <a:effectLst>
              <a:outerShdw blurRad="40000" dist="20000" dir="5400000" rotWithShape="0">
                <a:srgbClr val="000000">
                  <a:alpha val="38000"/>
                </a:srgbClr>
              </a:outerShdw>
            </a:effectLst>
          </p:spPr>
        </p:cxnSp>
        <p:cxnSp>
          <p:nvCxnSpPr>
            <p:cNvPr id="76" name="Straight Connector 75">
              <a:extLst>
                <a:ext uri="{FF2B5EF4-FFF2-40B4-BE49-F238E27FC236}">
                  <a16:creationId xmlns:a16="http://schemas.microsoft.com/office/drawing/2014/main" id="{01B3E9D0-B10F-4515-A097-D55D9617E161}"/>
                </a:ext>
              </a:extLst>
            </p:cNvPr>
            <p:cNvCxnSpPr>
              <a:cxnSpLocks/>
            </p:cNvCxnSpPr>
            <p:nvPr/>
          </p:nvCxnSpPr>
          <p:spPr>
            <a:xfrm>
              <a:off x="7752553" y="2779162"/>
              <a:ext cx="110828" cy="38689"/>
            </a:xfrm>
            <a:prstGeom prst="line">
              <a:avLst/>
            </a:prstGeom>
            <a:noFill/>
            <a:ln w="25400" cap="flat" cmpd="sng" algn="ctr">
              <a:solidFill>
                <a:srgbClr val="FFFF00"/>
              </a:solidFill>
              <a:prstDash val="solid"/>
            </a:ln>
            <a:effectLst>
              <a:outerShdw blurRad="40000" dist="20000" dir="5400000" rotWithShape="0">
                <a:srgbClr val="000000">
                  <a:alpha val="38000"/>
                </a:srgbClr>
              </a:outerShdw>
            </a:effectLst>
          </p:spPr>
        </p:cxnSp>
        <p:sp>
          <p:nvSpPr>
            <p:cNvPr id="77" name="Rectangle 76">
              <a:extLst>
                <a:ext uri="{FF2B5EF4-FFF2-40B4-BE49-F238E27FC236}">
                  <a16:creationId xmlns:a16="http://schemas.microsoft.com/office/drawing/2014/main" id="{5EF27B8D-67DA-4163-8FED-54B429EADC09}"/>
                </a:ext>
              </a:extLst>
            </p:cNvPr>
            <p:cNvSpPr/>
            <p:nvPr/>
          </p:nvSpPr>
          <p:spPr>
            <a:xfrm rot="2821794">
              <a:off x="7829487" y="2369297"/>
              <a:ext cx="51036" cy="52543"/>
            </a:xfrm>
            <a:prstGeom prst="rect">
              <a:avLst/>
            </a:prstGeom>
            <a:noFill/>
            <a:ln w="9525" cap="flat" cmpd="sng" algn="ctr">
              <a:solidFill>
                <a:srgbClr val="FFFF00"/>
              </a:solidFill>
              <a:prstDash val="solid"/>
            </a:ln>
            <a:effectLst>
              <a:outerShdw blurRad="40000" dist="23000" dir="5400000" rotWithShape="0">
                <a:srgbClr val="000000">
                  <a:alpha val="35000"/>
                </a:srgbClr>
              </a:outerShdw>
            </a:effectLst>
          </p:spPr>
          <p:txBody>
            <a:bodyPr rtlCol="0" anchor="ctr"/>
            <a:lstStyle/>
            <a:p>
              <a:endParaRPr lang="en-US"/>
            </a:p>
          </p:txBody>
        </p:sp>
      </p:grpSp>
      <p:sp>
        <p:nvSpPr>
          <p:cNvPr id="61" name="TextBox 78">
            <a:extLst>
              <a:ext uri="{FF2B5EF4-FFF2-40B4-BE49-F238E27FC236}">
                <a16:creationId xmlns:a16="http://schemas.microsoft.com/office/drawing/2014/main" id="{EC8026E3-A496-415F-AAFD-D6A69783C4F4}"/>
              </a:ext>
            </a:extLst>
          </p:cNvPr>
          <p:cNvSpPr txBox="1"/>
          <p:nvPr/>
        </p:nvSpPr>
        <p:spPr>
          <a:xfrm>
            <a:off x="2987679" y="1373807"/>
            <a:ext cx="464419" cy="257956"/>
          </a:xfrm>
          <a:prstGeom prst="rect">
            <a:avLst/>
          </a:prstGeom>
          <a:noFill/>
        </p:spPr>
        <p:txBody>
          <a:bodyPr wrap="square" rtlCol="0">
            <a:noAutofit/>
          </a:bodyPr>
          <a:lstStyle/>
          <a:p>
            <a:pPr marL="0" marR="0">
              <a:spcBef>
                <a:spcPts val="0"/>
              </a:spcBef>
              <a:spcAft>
                <a:spcPts val="0"/>
              </a:spcAft>
            </a:pPr>
            <a:r>
              <a:rPr lang="en-US" sz="1100" kern="1200" dirty="0">
                <a:solidFill>
                  <a:srgbClr val="FFFF00"/>
                </a:solidFill>
                <a:effectLst/>
                <a:latin typeface="Calibri" panose="020F0502020204030204" pitchFamily="34" charset="0"/>
                <a:ea typeface="+mn-ea"/>
                <a:cs typeface="+mn-cs"/>
                <a:sym typeface="Wingdings 2" panose="05020102010507070707" pitchFamily="18" charset="2"/>
              </a:rPr>
              <a:t></a:t>
            </a:r>
            <a:endParaRPr lang="en-US"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46650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Right 5"/>
          <p:cNvSpPr/>
          <p:nvPr/>
        </p:nvSpPr>
        <p:spPr>
          <a:xfrm>
            <a:off x="328867" y="155588"/>
            <a:ext cx="9561071" cy="1504821"/>
          </a:xfrm>
          <a:prstGeom prst="rightArrow">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5497972"/>
            <a:ext cx="10058400" cy="914400"/>
          </a:xfrm>
          <a:prstGeom prst="rect">
            <a:avLst/>
          </a:prstGeom>
          <a:solidFill>
            <a:srgbClr val="A0C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411" y="5625572"/>
            <a:ext cx="1348336" cy="608678"/>
          </a:xfrm>
          <a:prstGeom prst="rect">
            <a:avLst/>
          </a:prstGeom>
        </p:spPr>
      </p:pic>
      <p:sp>
        <p:nvSpPr>
          <p:cNvPr id="42" name="TextBox 41"/>
          <p:cNvSpPr txBox="1"/>
          <p:nvPr/>
        </p:nvSpPr>
        <p:spPr>
          <a:xfrm>
            <a:off x="1693157" y="5669280"/>
            <a:ext cx="8311657" cy="553998"/>
          </a:xfrm>
          <a:prstGeom prst="rect">
            <a:avLst/>
          </a:prstGeom>
          <a:noFill/>
        </p:spPr>
        <p:txBody>
          <a:bodyPr wrap="square" rtlCol="0">
            <a:spAutoFit/>
          </a:bodyPr>
          <a:lstStyle/>
          <a:p>
            <a:pPr algn="ctr"/>
            <a:r>
              <a:rPr lang="en-US" sz="3000" b="1" dirty="0">
                <a:solidFill>
                  <a:schemeClr val="bg1"/>
                </a:solidFill>
              </a:rPr>
              <a:t>QUICK REFERENCE GUIDE  | DEPLOY 1-2-3-4</a:t>
            </a:r>
            <a:endParaRPr lang="en-US" sz="3000" dirty="0">
              <a:solidFill>
                <a:schemeClr val="bg1"/>
              </a:solidFill>
            </a:endParaRPr>
          </a:p>
        </p:txBody>
      </p:sp>
      <p:sp>
        <p:nvSpPr>
          <p:cNvPr id="27" name="Oval 26"/>
          <p:cNvSpPr/>
          <p:nvPr/>
        </p:nvSpPr>
        <p:spPr>
          <a:xfrm>
            <a:off x="3435123" y="2820848"/>
            <a:ext cx="592051" cy="5920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5</a:t>
            </a:r>
            <a:endParaRPr lang="en-US" sz="3200" b="1" dirty="0"/>
          </a:p>
        </p:txBody>
      </p:sp>
      <p:grpSp>
        <p:nvGrpSpPr>
          <p:cNvPr id="52" name="Group 51"/>
          <p:cNvGrpSpPr/>
          <p:nvPr/>
        </p:nvGrpSpPr>
        <p:grpSpPr>
          <a:xfrm>
            <a:off x="2943983" y="680853"/>
            <a:ext cx="2292504" cy="4808050"/>
            <a:chOff x="2464215" y="656358"/>
            <a:chExt cx="2571324" cy="6114593"/>
          </a:xfrm>
        </p:grpSpPr>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215" y="2063945"/>
              <a:ext cx="1552924" cy="4707006"/>
            </a:xfrm>
            <a:prstGeom prst="rect">
              <a:avLst/>
            </a:prstGeom>
          </p:spPr>
        </p:pic>
        <p:sp>
          <p:nvSpPr>
            <p:cNvPr id="68" name="Rectangle 67"/>
            <p:cNvSpPr/>
            <p:nvPr/>
          </p:nvSpPr>
          <p:spPr>
            <a:xfrm>
              <a:off x="2745894" y="656358"/>
              <a:ext cx="2289645" cy="604635"/>
            </a:xfrm>
            <a:prstGeom prst="rect">
              <a:avLst/>
            </a:prstGeom>
          </p:spPr>
          <p:txBody>
            <a:bodyPr wrap="square">
              <a:spAutoFit/>
            </a:bodyPr>
            <a:lstStyle/>
            <a:p>
              <a:r>
                <a:rPr lang="en-US" sz="1400" b="1" dirty="0"/>
                <a:t>Depress, Slide, Rotate </a:t>
              </a:r>
              <a:br>
                <a:rPr lang="en-US" sz="1400" b="1" dirty="0"/>
              </a:br>
              <a:r>
                <a:rPr lang="en-US" sz="1400" b="1" dirty="0"/>
                <a:t>Ablation Guide Knob</a:t>
              </a:r>
            </a:p>
          </p:txBody>
        </p:sp>
      </p:grpSp>
      <p:pic>
        <p:nvPicPr>
          <p:cNvPr id="64" name="Picture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3990" y="1817410"/>
            <a:ext cx="1369045" cy="3659824"/>
          </a:xfrm>
          <a:prstGeom prst="rect">
            <a:avLst/>
          </a:prstGeom>
        </p:spPr>
      </p:pic>
      <p:sp>
        <p:nvSpPr>
          <p:cNvPr id="65" name="Rectangle 64"/>
          <p:cNvSpPr/>
          <p:nvPr/>
        </p:nvSpPr>
        <p:spPr>
          <a:xfrm>
            <a:off x="5752284" y="690849"/>
            <a:ext cx="1026487" cy="470120"/>
          </a:xfrm>
          <a:prstGeom prst="rect">
            <a:avLst/>
          </a:prstGeom>
        </p:spPr>
        <p:txBody>
          <a:bodyPr wrap="square">
            <a:spAutoFit/>
          </a:bodyPr>
          <a:lstStyle/>
          <a:p>
            <a:r>
              <a:rPr lang="en-US" sz="1400" b="1" dirty="0"/>
              <a:t>Advance Introducer</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7777" y="1804921"/>
            <a:ext cx="1383436" cy="3698297"/>
          </a:xfrm>
          <a:prstGeom prst="rect">
            <a:avLst/>
          </a:prstGeom>
        </p:spPr>
      </p:pic>
      <p:sp>
        <p:nvSpPr>
          <p:cNvPr id="55" name="Rectangle 54"/>
          <p:cNvSpPr/>
          <p:nvPr/>
        </p:nvSpPr>
        <p:spPr>
          <a:xfrm>
            <a:off x="7850496" y="681468"/>
            <a:ext cx="1789193" cy="523220"/>
          </a:xfrm>
          <a:prstGeom prst="rect">
            <a:avLst/>
          </a:prstGeom>
        </p:spPr>
        <p:txBody>
          <a:bodyPr wrap="square">
            <a:spAutoFit/>
          </a:bodyPr>
          <a:lstStyle/>
          <a:p>
            <a:r>
              <a:rPr lang="en-US" sz="1400" b="1" dirty="0"/>
              <a:t>Deploy Needle </a:t>
            </a:r>
            <a:br>
              <a:rPr lang="en-US" sz="1400" b="1" dirty="0"/>
            </a:br>
            <a:r>
              <a:rPr lang="en-US" sz="1400" b="1" dirty="0"/>
              <a:t>Electrodes</a:t>
            </a:r>
          </a:p>
        </p:txBody>
      </p:sp>
      <p:sp>
        <p:nvSpPr>
          <p:cNvPr id="56" name="Rectangle 55"/>
          <p:cNvSpPr/>
          <p:nvPr/>
        </p:nvSpPr>
        <p:spPr>
          <a:xfrm>
            <a:off x="870535" y="699263"/>
            <a:ext cx="1837507" cy="523220"/>
          </a:xfrm>
          <a:prstGeom prst="rect">
            <a:avLst/>
          </a:prstGeom>
        </p:spPr>
        <p:txBody>
          <a:bodyPr wrap="square">
            <a:spAutoFit/>
          </a:bodyPr>
          <a:lstStyle/>
          <a:p>
            <a:r>
              <a:rPr lang="en-US" sz="1400" b="1" dirty="0"/>
              <a:t>Depress Articulation Lever to Angle Tip</a:t>
            </a:r>
          </a:p>
        </p:txBody>
      </p:sp>
      <p:pic>
        <p:nvPicPr>
          <p:cNvPr id="62" name="Picture 6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598" y="1742764"/>
            <a:ext cx="1402185" cy="3748416"/>
          </a:xfrm>
          <a:prstGeom prst="rect">
            <a:avLst/>
          </a:prstGeom>
        </p:spPr>
      </p:pic>
      <p:pic>
        <p:nvPicPr>
          <p:cNvPr id="5" name="Picture 4"/>
          <p:cNvPicPr>
            <a:picLocks noChangeAspect="1"/>
          </p:cNvPicPr>
          <p:nvPr/>
        </p:nvPicPr>
        <p:blipFill>
          <a:blip r:embed="rId8"/>
          <a:stretch>
            <a:fillRect/>
          </a:stretch>
        </p:blipFill>
        <p:spPr>
          <a:xfrm rot="3758089">
            <a:off x="6037078" y="1563594"/>
            <a:ext cx="1054384" cy="1065103"/>
          </a:xfrm>
          <a:prstGeom prst="ellipse">
            <a:avLst/>
          </a:prstGeom>
          <a:ln w="15875">
            <a:solidFill>
              <a:schemeClr val="bg1">
                <a:lumMod val="50000"/>
              </a:schemeClr>
            </a:solidFill>
          </a:ln>
        </p:spPr>
      </p:pic>
      <p:pic>
        <p:nvPicPr>
          <p:cNvPr id="8" name="Picture 7"/>
          <p:cNvPicPr>
            <a:picLocks noChangeAspect="1"/>
          </p:cNvPicPr>
          <p:nvPr/>
        </p:nvPicPr>
        <p:blipFill rotWithShape="1">
          <a:blip r:embed="rId9"/>
          <a:srcRect t="-12190" b="-4454"/>
          <a:stretch/>
        </p:blipFill>
        <p:spPr>
          <a:xfrm rot="3759012">
            <a:off x="8392768" y="1620077"/>
            <a:ext cx="1063182" cy="1060787"/>
          </a:xfrm>
          <a:prstGeom prst="ellipse">
            <a:avLst/>
          </a:prstGeom>
          <a:ln w="15875">
            <a:solidFill>
              <a:schemeClr val="bg1">
                <a:lumMod val="50000"/>
              </a:schemeClr>
            </a:solidFill>
          </a:ln>
        </p:spPr>
      </p:pic>
      <p:pic>
        <p:nvPicPr>
          <p:cNvPr id="9" name="Picture 8"/>
          <p:cNvPicPr>
            <a:picLocks noChangeAspect="1"/>
          </p:cNvPicPr>
          <p:nvPr/>
        </p:nvPicPr>
        <p:blipFill rotWithShape="1">
          <a:blip r:embed="rId10"/>
          <a:srcRect t="9147" b="783"/>
          <a:stretch/>
        </p:blipFill>
        <p:spPr>
          <a:xfrm rot="19992533">
            <a:off x="2036851" y="1532583"/>
            <a:ext cx="1014527" cy="1012543"/>
          </a:xfrm>
          <a:prstGeom prst="ellipse">
            <a:avLst/>
          </a:prstGeom>
          <a:ln w="15875">
            <a:solidFill>
              <a:schemeClr val="bg1">
                <a:lumMod val="50000"/>
              </a:schemeClr>
            </a:solidFill>
          </a:ln>
        </p:spPr>
      </p:pic>
      <p:sp>
        <p:nvSpPr>
          <p:cNvPr id="10" name="TextBox 9"/>
          <p:cNvSpPr txBox="1"/>
          <p:nvPr/>
        </p:nvSpPr>
        <p:spPr>
          <a:xfrm>
            <a:off x="513935" y="586965"/>
            <a:ext cx="573836" cy="584775"/>
          </a:xfrm>
          <a:prstGeom prst="rect">
            <a:avLst/>
          </a:prstGeom>
          <a:noFill/>
        </p:spPr>
        <p:txBody>
          <a:bodyPr wrap="square" rtlCol="0">
            <a:spAutoFit/>
          </a:bodyPr>
          <a:lstStyle/>
          <a:p>
            <a:r>
              <a:rPr lang="en-US" sz="3200" b="1" dirty="0"/>
              <a:t>1</a:t>
            </a:r>
          </a:p>
        </p:txBody>
      </p:sp>
      <p:sp>
        <p:nvSpPr>
          <p:cNvPr id="37" name="TextBox 36"/>
          <p:cNvSpPr txBox="1"/>
          <p:nvPr/>
        </p:nvSpPr>
        <p:spPr>
          <a:xfrm>
            <a:off x="2847406" y="580232"/>
            <a:ext cx="573836" cy="584775"/>
          </a:xfrm>
          <a:prstGeom prst="rect">
            <a:avLst/>
          </a:prstGeom>
          <a:noFill/>
        </p:spPr>
        <p:txBody>
          <a:bodyPr wrap="square" rtlCol="0">
            <a:spAutoFit/>
          </a:bodyPr>
          <a:lstStyle/>
          <a:p>
            <a:r>
              <a:rPr lang="en-US" sz="3200" b="1" dirty="0"/>
              <a:t>2</a:t>
            </a:r>
          </a:p>
        </p:txBody>
      </p:sp>
      <p:sp>
        <p:nvSpPr>
          <p:cNvPr id="38" name="TextBox 37"/>
          <p:cNvSpPr txBox="1"/>
          <p:nvPr/>
        </p:nvSpPr>
        <p:spPr>
          <a:xfrm>
            <a:off x="5436497" y="564109"/>
            <a:ext cx="573836" cy="584775"/>
          </a:xfrm>
          <a:prstGeom prst="rect">
            <a:avLst/>
          </a:prstGeom>
          <a:noFill/>
        </p:spPr>
        <p:txBody>
          <a:bodyPr wrap="square" rtlCol="0">
            <a:spAutoFit/>
          </a:bodyPr>
          <a:lstStyle/>
          <a:p>
            <a:r>
              <a:rPr lang="en-US" sz="3200" b="1" dirty="0"/>
              <a:t>3</a:t>
            </a:r>
          </a:p>
        </p:txBody>
      </p:sp>
      <p:sp>
        <p:nvSpPr>
          <p:cNvPr id="39" name="TextBox 38"/>
          <p:cNvSpPr txBox="1"/>
          <p:nvPr/>
        </p:nvSpPr>
        <p:spPr>
          <a:xfrm>
            <a:off x="7507208" y="576652"/>
            <a:ext cx="573836" cy="584775"/>
          </a:xfrm>
          <a:prstGeom prst="rect">
            <a:avLst/>
          </a:prstGeom>
          <a:noFill/>
        </p:spPr>
        <p:txBody>
          <a:bodyPr wrap="square" rtlCol="0">
            <a:spAutoFit/>
          </a:bodyPr>
          <a:lstStyle/>
          <a:p>
            <a:r>
              <a:rPr lang="en-US" sz="3200" b="1" dirty="0"/>
              <a:t>4</a:t>
            </a:r>
          </a:p>
        </p:txBody>
      </p:sp>
      <p:sp>
        <p:nvSpPr>
          <p:cNvPr id="4" name="Oval 3">
            <a:extLst>
              <a:ext uri="{FF2B5EF4-FFF2-40B4-BE49-F238E27FC236}">
                <a16:creationId xmlns:a16="http://schemas.microsoft.com/office/drawing/2014/main" id="{386E5EFA-6D89-43A0-9DBA-F8CB58F9C31F}"/>
              </a:ext>
            </a:extLst>
          </p:cNvPr>
          <p:cNvSpPr/>
          <p:nvPr/>
        </p:nvSpPr>
        <p:spPr>
          <a:xfrm>
            <a:off x="3918644" y="1517341"/>
            <a:ext cx="1024467" cy="1043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2" name="Arrow: Down 31">
            <a:extLst>
              <a:ext uri="{FF2B5EF4-FFF2-40B4-BE49-F238E27FC236}">
                <a16:creationId xmlns:a16="http://schemas.microsoft.com/office/drawing/2014/main" id="{8CC6F75A-C04F-4C64-9D4F-C36388508C79}"/>
              </a:ext>
            </a:extLst>
          </p:cNvPr>
          <p:cNvSpPr/>
          <p:nvPr/>
        </p:nvSpPr>
        <p:spPr>
          <a:xfrm rot="10800000">
            <a:off x="9078449" y="1995793"/>
            <a:ext cx="224004" cy="442678"/>
          </a:xfrm>
          <a:prstGeom prst="downArrow">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A5C33C43-1268-4D10-9051-497D63E59C9D}"/>
              </a:ext>
            </a:extLst>
          </p:cNvPr>
          <p:cNvSpPr/>
          <p:nvPr/>
        </p:nvSpPr>
        <p:spPr>
          <a:xfrm rot="10800000">
            <a:off x="6739293" y="1995793"/>
            <a:ext cx="224004" cy="442678"/>
          </a:xfrm>
          <a:prstGeom prst="downArrow">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BA60150-5CAC-438C-B1AE-0144514DAD40}"/>
              </a:ext>
            </a:extLst>
          </p:cNvPr>
          <p:cNvSpPr/>
          <p:nvPr/>
        </p:nvSpPr>
        <p:spPr>
          <a:xfrm rot="2372307">
            <a:off x="4218517" y="1687574"/>
            <a:ext cx="442382" cy="5612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ACD0056-5EA1-48D8-8CB8-63A5585DE810}"/>
              </a:ext>
            </a:extLst>
          </p:cNvPr>
          <p:cNvSpPr/>
          <p:nvPr/>
        </p:nvSpPr>
        <p:spPr>
          <a:xfrm rot="2330295">
            <a:off x="4123100" y="1586339"/>
            <a:ext cx="649341" cy="7856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6B8CB68-CDF8-4A6B-A93A-BA6BAB5D61B5}"/>
              </a:ext>
            </a:extLst>
          </p:cNvPr>
          <p:cNvCxnSpPr/>
          <p:nvPr/>
        </p:nvCxnSpPr>
        <p:spPr>
          <a:xfrm flipH="1">
            <a:off x="4245362" y="1626541"/>
            <a:ext cx="418062" cy="662482"/>
          </a:xfrm>
          <a:prstGeom prst="line">
            <a:avLst/>
          </a:prstGeom>
          <a:ln w="12700">
            <a:solidFill>
              <a:srgbClr val="00B0F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59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3762" y="1619699"/>
            <a:ext cx="1442278" cy="3855596"/>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783" y="1650865"/>
            <a:ext cx="1428880" cy="3819779"/>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434" y="1625492"/>
            <a:ext cx="1457875" cy="3897291"/>
          </a:xfrm>
          <a:prstGeom prst="rect">
            <a:avLst/>
          </a:prstGeom>
        </p:spPr>
      </p:pic>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5161" y="1626011"/>
            <a:ext cx="1448399" cy="3871961"/>
          </a:xfrm>
          <a:prstGeom prst="rect">
            <a:avLst/>
          </a:prstGeom>
        </p:spPr>
      </p:pic>
      <p:sp>
        <p:nvSpPr>
          <p:cNvPr id="6" name="Arrow: Right 5"/>
          <p:cNvSpPr/>
          <p:nvPr/>
        </p:nvSpPr>
        <p:spPr>
          <a:xfrm>
            <a:off x="294103" y="87550"/>
            <a:ext cx="9220200" cy="1504821"/>
          </a:xfrm>
          <a:prstGeom prst="rightArrow">
            <a:avLst/>
          </a:prstGeom>
          <a:solidFill>
            <a:srgbClr val="A0CE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0" y="5497972"/>
            <a:ext cx="10058400" cy="914400"/>
          </a:xfrm>
          <a:prstGeom prst="rect">
            <a:avLst/>
          </a:prstGeom>
          <a:solidFill>
            <a:srgbClr val="A0C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2411" y="5625572"/>
            <a:ext cx="1348336" cy="608678"/>
          </a:xfrm>
          <a:prstGeom prst="rect">
            <a:avLst/>
          </a:prstGeom>
        </p:spPr>
      </p:pic>
      <p:sp>
        <p:nvSpPr>
          <p:cNvPr id="42" name="TextBox 41"/>
          <p:cNvSpPr txBox="1"/>
          <p:nvPr/>
        </p:nvSpPr>
        <p:spPr>
          <a:xfrm>
            <a:off x="1693157" y="5669280"/>
            <a:ext cx="8311657" cy="553998"/>
          </a:xfrm>
          <a:prstGeom prst="rect">
            <a:avLst/>
          </a:prstGeom>
          <a:noFill/>
        </p:spPr>
        <p:txBody>
          <a:bodyPr wrap="square" rtlCol="0">
            <a:spAutoFit/>
          </a:bodyPr>
          <a:lstStyle/>
          <a:p>
            <a:pPr algn="ctr"/>
            <a:r>
              <a:rPr lang="en-US" sz="3000" b="1" dirty="0">
                <a:solidFill>
                  <a:schemeClr val="bg1"/>
                </a:solidFill>
              </a:rPr>
              <a:t>QUICK REFERENCE GUIDE  | RETRACT 4-3-2-1</a:t>
            </a:r>
            <a:endParaRPr lang="en-US" sz="3000" dirty="0">
              <a:solidFill>
                <a:schemeClr val="bg1"/>
              </a:solidFill>
            </a:endParaRPr>
          </a:p>
        </p:txBody>
      </p:sp>
      <p:sp>
        <p:nvSpPr>
          <p:cNvPr id="55" name="Rectangle 54"/>
          <p:cNvSpPr/>
          <p:nvPr/>
        </p:nvSpPr>
        <p:spPr>
          <a:xfrm>
            <a:off x="7688307" y="577492"/>
            <a:ext cx="1789193" cy="523220"/>
          </a:xfrm>
          <a:prstGeom prst="rect">
            <a:avLst/>
          </a:prstGeom>
        </p:spPr>
        <p:txBody>
          <a:bodyPr wrap="square">
            <a:spAutoFit/>
          </a:bodyPr>
          <a:lstStyle/>
          <a:p>
            <a:r>
              <a:rPr lang="en-US" sz="1400" b="1" dirty="0"/>
              <a:t>Articulate Lever to Return Tip to 0°</a:t>
            </a:r>
          </a:p>
        </p:txBody>
      </p:sp>
      <p:sp>
        <p:nvSpPr>
          <p:cNvPr id="56" name="Rectangle 55"/>
          <p:cNvSpPr/>
          <p:nvPr/>
        </p:nvSpPr>
        <p:spPr>
          <a:xfrm>
            <a:off x="1333952" y="585625"/>
            <a:ext cx="1837507" cy="523220"/>
          </a:xfrm>
          <a:prstGeom prst="rect">
            <a:avLst/>
          </a:prstGeom>
        </p:spPr>
        <p:txBody>
          <a:bodyPr wrap="square">
            <a:spAutoFit/>
          </a:bodyPr>
          <a:lstStyle/>
          <a:p>
            <a:r>
              <a:rPr lang="en-US" sz="1400" b="1" dirty="0"/>
              <a:t>Retract Needle Electrodes</a:t>
            </a:r>
          </a:p>
        </p:txBody>
      </p:sp>
      <p:pic>
        <p:nvPicPr>
          <p:cNvPr id="5" name="Picture 4"/>
          <p:cNvPicPr>
            <a:picLocks noChangeAspect="1"/>
          </p:cNvPicPr>
          <p:nvPr/>
        </p:nvPicPr>
        <p:blipFill>
          <a:blip r:embed="rId7"/>
          <a:stretch>
            <a:fillRect/>
          </a:stretch>
        </p:blipFill>
        <p:spPr>
          <a:xfrm rot="3758089">
            <a:off x="2557910" y="1472496"/>
            <a:ext cx="1054384" cy="1065103"/>
          </a:xfrm>
          <a:prstGeom prst="ellipse">
            <a:avLst/>
          </a:prstGeom>
          <a:ln w="15875">
            <a:solidFill>
              <a:schemeClr val="bg1">
                <a:lumMod val="50000"/>
              </a:schemeClr>
            </a:solidFill>
          </a:ln>
        </p:spPr>
      </p:pic>
      <p:sp>
        <p:nvSpPr>
          <p:cNvPr id="10" name="TextBox 9"/>
          <p:cNvSpPr txBox="1"/>
          <p:nvPr/>
        </p:nvSpPr>
        <p:spPr>
          <a:xfrm>
            <a:off x="948033" y="555314"/>
            <a:ext cx="573836" cy="584775"/>
          </a:xfrm>
          <a:prstGeom prst="rect">
            <a:avLst/>
          </a:prstGeom>
          <a:noFill/>
        </p:spPr>
        <p:txBody>
          <a:bodyPr wrap="square" rtlCol="0">
            <a:spAutoFit/>
          </a:bodyPr>
          <a:lstStyle/>
          <a:p>
            <a:r>
              <a:rPr lang="en-US" sz="3200" b="1" dirty="0"/>
              <a:t>4</a:t>
            </a:r>
          </a:p>
        </p:txBody>
      </p:sp>
      <p:sp>
        <p:nvSpPr>
          <p:cNvPr id="37" name="TextBox 36"/>
          <p:cNvSpPr txBox="1"/>
          <p:nvPr/>
        </p:nvSpPr>
        <p:spPr>
          <a:xfrm>
            <a:off x="3210833" y="547248"/>
            <a:ext cx="573836" cy="584775"/>
          </a:xfrm>
          <a:prstGeom prst="rect">
            <a:avLst/>
          </a:prstGeom>
          <a:noFill/>
        </p:spPr>
        <p:txBody>
          <a:bodyPr wrap="square" rtlCol="0">
            <a:spAutoFit/>
          </a:bodyPr>
          <a:lstStyle/>
          <a:p>
            <a:r>
              <a:rPr lang="en-US" sz="3200" b="1" dirty="0"/>
              <a:t>3</a:t>
            </a:r>
          </a:p>
        </p:txBody>
      </p:sp>
      <p:sp>
        <p:nvSpPr>
          <p:cNvPr id="38" name="TextBox 37"/>
          <p:cNvSpPr txBox="1"/>
          <p:nvPr/>
        </p:nvSpPr>
        <p:spPr>
          <a:xfrm>
            <a:off x="5023313" y="533933"/>
            <a:ext cx="573836" cy="584775"/>
          </a:xfrm>
          <a:prstGeom prst="rect">
            <a:avLst/>
          </a:prstGeom>
          <a:noFill/>
        </p:spPr>
        <p:txBody>
          <a:bodyPr wrap="square" rtlCol="0">
            <a:spAutoFit/>
          </a:bodyPr>
          <a:lstStyle/>
          <a:p>
            <a:r>
              <a:rPr lang="en-US" sz="3200" b="1" dirty="0"/>
              <a:t>2</a:t>
            </a:r>
          </a:p>
        </p:txBody>
      </p:sp>
      <p:sp>
        <p:nvSpPr>
          <p:cNvPr id="39" name="TextBox 38"/>
          <p:cNvSpPr txBox="1"/>
          <p:nvPr/>
        </p:nvSpPr>
        <p:spPr>
          <a:xfrm>
            <a:off x="7324682" y="515937"/>
            <a:ext cx="573836" cy="584775"/>
          </a:xfrm>
          <a:prstGeom prst="rect">
            <a:avLst/>
          </a:prstGeom>
          <a:noFill/>
        </p:spPr>
        <p:txBody>
          <a:bodyPr wrap="square" rtlCol="0">
            <a:spAutoFit/>
          </a:bodyPr>
          <a:lstStyle/>
          <a:p>
            <a:r>
              <a:rPr lang="en-US" sz="3200" b="1" dirty="0"/>
              <a:t>1</a:t>
            </a:r>
          </a:p>
        </p:txBody>
      </p:sp>
      <p:sp>
        <p:nvSpPr>
          <p:cNvPr id="41" name="Arrow: Down 40"/>
          <p:cNvSpPr/>
          <p:nvPr/>
        </p:nvSpPr>
        <p:spPr>
          <a:xfrm>
            <a:off x="1780597" y="2770730"/>
            <a:ext cx="224004" cy="442678"/>
          </a:xfrm>
          <a:prstGeom prst="downArrow">
            <a:avLst/>
          </a:prstGeom>
          <a:solidFill>
            <a:srgbClr val="A0CE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8"/>
          <a:srcRect t="-12190" b="-4454"/>
          <a:stretch/>
        </p:blipFill>
        <p:spPr>
          <a:xfrm rot="3759012">
            <a:off x="488268" y="1415452"/>
            <a:ext cx="1063182" cy="1060787"/>
          </a:xfrm>
          <a:prstGeom prst="ellipse">
            <a:avLst/>
          </a:prstGeom>
          <a:ln w="15875">
            <a:solidFill>
              <a:schemeClr val="bg1">
                <a:lumMod val="50000"/>
              </a:schemeClr>
            </a:solidFill>
          </a:ln>
        </p:spPr>
      </p:pic>
      <p:pic>
        <p:nvPicPr>
          <p:cNvPr id="4" name="Picture 3"/>
          <p:cNvPicPr>
            <a:picLocks noChangeAspect="1"/>
          </p:cNvPicPr>
          <p:nvPr/>
        </p:nvPicPr>
        <p:blipFill rotWithShape="1">
          <a:blip r:embed="rId9"/>
          <a:srcRect l="14544" r="4458"/>
          <a:stretch/>
        </p:blipFill>
        <p:spPr>
          <a:xfrm rot="3856470">
            <a:off x="6805237" y="1548470"/>
            <a:ext cx="1092024" cy="1064153"/>
          </a:xfrm>
          <a:prstGeom prst="ellipse">
            <a:avLst/>
          </a:prstGeom>
          <a:ln w="15875">
            <a:solidFill>
              <a:schemeClr val="tx1">
                <a:lumMod val="50000"/>
                <a:lumOff val="50000"/>
              </a:schemeClr>
            </a:solidFill>
          </a:ln>
        </p:spPr>
      </p:pic>
      <p:sp>
        <p:nvSpPr>
          <p:cNvPr id="45" name="Rectangle 44"/>
          <p:cNvSpPr/>
          <p:nvPr/>
        </p:nvSpPr>
        <p:spPr>
          <a:xfrm>
            <a:off x="3623138" y="570333"/>
            <a:ext cx="1453037" cy="523220"/>
          </a:xfrm>
          <a:prstGeom prst="rect">
            <a:avLst/>
          </a:prstGeom>
        </p:spPr>
        <p:txBody>
          <a:bodyPr wrap="square">
            <a:spAutoFit/>
          </a:bodyPr>
          <a:lstStyle/>
          <a:p>
            <a:r>
              <a:rPr lang="en-US" sz="1400" b="1" dirty="0"/>
              <a:t>Retract </a:t>
            </a:r>
            <a:br>
              <a:rPr lang="en-US" sz="1400" b="1" dirty="0"/>
            </a:br>
            <a:r>
              <a:rPr lang="en-US" sz="1400" b="1" dirty="0"/>
              <a:t>Introducer</a:t>
            </a:r>
          </a:p>
        </p:txBody>
      </p:sp>
      <p:sp>
        <p:nvSpPr>
          <p:cNvPr id="59" name="Rectangle 58"/>
          <p:cNvSpPr/>
          <p:nvPr/>
        </p:nvSpPr>
        <p:spPr>
          <a:xfrm>
            <a:off x="5439800" y="575724"/>
            <a:ext cx="1884882" cy="523220"/>
          </a:xfrm>
          <a:prstGeom prst="rect">
            <a:avLst/>
          </a:prstGeom>
        </p:spPr>
        <p:txBody>
          <a:bodyPr wrap="square">
            <a:spAutoFit/>
          </a:bodyPr>
          <a:lstStyle/>
          <a:p>
            <a:r>
              <a:rPr lang="en-US" sz="1400" b="1" dirty="0"/>
              <a:t>Depress and Return Ablation Guide Knob</a:t>
            </a:r>
          </a:p>
        </p:txBody>
      </p:sp>
      <p:sp>
        <p:nvSpPr>
          <p:cNvPr id="69" name="Arrow: Down 68"/>
          <p:cNvSpPr/>
          <p:nvPr/>
        </p:nvSpPr>
        <p:spPr>
          <a:xfrm rot="4038304">
            <a:off x="8629927" y="2219103"/>
            <a:ext cx="224004" cy="442678"/>
          </a:xfrm>
          <a:prstGeom prst="downArrow">
            <a:avLst/>
          </a:prstGeom>
          <a:solidFill>
            <a:srgbClr val="A0CE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row: Down 74"/>
          <p:cNvSpPr/>
          <p:nvPr/>
        </p:nvSpPr>
        <p:spPr>
          <a:xfrm>
            <a:off x="5683406" y="2440441"/>
            <a:ext cx="224004" cy="442678"/>
          </a:xfrm>
          <a:prstGeom prst="downArrow">
            <a:avLst/>
          </a:prstGeom>
          <a:solidFill>
            <a:srgbClr val="A0CE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row: Down 75"/>
          <p:cNvSpPr/>
          <p:nvPr/>
        </p:nvSpPr>
        <p:spPr>
          <a:xfrm rot="16200000">
            <a:off x="5466753" y="2903752"/>
            <a:ext cx="224004" cy="442678"/>
          </a:xfrm>
          <a:prstGeom prst="downArrow">
            <a:avLst/>
          </a:prstGeom>
          <a:solidFill>
            <a:srgbClr val="A0CE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FCDE0F74-66EF-47F4-959C-E98900596481}"/>
              </a:ext>
            </a:extLst>
          </p:cNvPr>
          <p:cNvSpPr/>
          <p:nvPr/>
        </p:nvSpPr>
        <p:spPr>
          <a:xfrm>
            <a:off x="3800388" y="3777213"/>
            <a:ext cx="224004" cy="442678"/>
          </a:xfrm>
          <a:prstGeom prst="downArrow">
            <a:avLst/>
          </a:prstGeom>
          <a:solidFill>
            <a:srgbClr val="A0CE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Down 33">
            <a:extLst>
              <a:ext uri="{FF2B5EF4-FFF2-40B4-BE49-F238E27FC236}">
                <a16:creationId xmlns:a16="http://schemas.microsoft.com/office/drawing/2014/main" id="{A2E189AC-4766-4F34-ACAB-D55AD872C53E}"/>
              </a:ext>
            </a:extLst>
          </p:cNvPr>
          <p:cNvSpPr/>
          <p:nvPr/>
        </p:nvSpPr>
        <p:spPr>
          <a:xfrm>
            <a:off x="3242124" y="1638592"/>
            <a:ext cx="224004" cy="442678"/>
          </a:xfrm>
          <a:prstGeom prst="downArrow">
            <a:avLst/>
          </a:prstGeom>
          <a:solidFill>
            <a:srgbClr val="A0CE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Down 39">
            <a:extLst>
              <a:ext uri="{FF2B5EF4-FFF2-40B4-BE49-F238E27FC236}">
                <a16:creationId xmlns:a16="http://schemas.microsoft.com/office/drawing/2014/main" id="{384D25F2-5BF9-4ACF-9168-71187CF33AF4}"/>
              </a:ext>
            </a:extLst>
          </p:cNvPr>
          <p:cNvSpPr/>
          <p:nvPr/>
        </p:nvSpPr>
        <p:spPr>
          <a:xfrm>
            <a:off x="1189506" y="1647768"/>
            <a:ext cx="224004" cy="442678"/>
          </a:xfrm>
          <a:prstGeom prst="downArrow">
            <a:avLst/>
          </a:prstGeom>
          <a:solidFill>
            <a:srgbClr val="A0CE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ircular 8">
            <a:extLst>
              <a:ext uri="{FF2B5EF4-FFF2-40B4-BE49-F238E27FC236}">
                <a16:creationId xmlns:a16="http://schemas.microsoft.com/office/drawing/2014/main" id="{A672454C-4044-48BE-83F5-528E93BC9FB6}"/>
              </a:ext>
            </a:extLst>
          </p:cNvPr>
          <p:cNvSpPr/>
          <p:nvPr/>
        </p:nvSpPr>
        <p:spPr>
          <a:xfrm rot="19813000" flipV="1">
            <a:off x="8104170" y="2327000"/>
            <a:ext cx="798898" cy="797022"/>
          </a:xfrm>
          <a:prstGeom prst="circularArrow">
            <a:avLst>
              <a:gd name="adj1" fmla="val 12693"/>
              <a:gd name="adj2" fmla="val 1142319"/>
              <a:gd name="adj3" fmla="val 20486028"/>
              <a:gd name="adj4" fmla="val 17851910"/>
              <a:gd name="adj5" fmla="val 12500"/>
            </a:avLst>
          </a:prstGeom>
          <a:solidFill>
            <a:srgbClr val="A0CE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06456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4134033206"/>
              </p:ext>
            </p:extLst>
          </p:nvPr>
        </p:nvGraphicFramePr>
        <p:xfrm>
          <a:off x="228600" y="228600"/>
          <a:ext cx="9601200" cy="5029200"/>
        </p:xfrm>
        <a:graphic>
          <a:graphicData uri="http://schemas.openxmlformats.org/drawingml/2006/table">
            <a:tbl>
              <a:tblPr firstRow="1" bandRow="1">
                <a:tableStyleId>{2D5ABB26-0587-4C30-8999-92F81FD0307C}</a:tableStyleId>
              </a:tblPr>
              <a:tblGrid>
                <a:gridCol w="9601200">
                  <a:extLst>
                    <a:ext uri="{9D8B030D-6E8A-4147-A177-3AD203B41FA5}">
                      <a16:colId xmlns:a16="http://schemas.microsoft.com/office/drawing/2014/main" val="1144898366"/>
                    </a:ext>
                  </a:extLst>
                </a:gridCol>
              </a:tblGrid>
              <a:tr h="2505160">
                <a:tc>
                  <a:txBody>
                    <a:bodyPr/>
                    <a:lstStyle/>
                    <a:p>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40828"/>
                  </a:ext>
                </a:extLst>
              </a:tr>
              <a:tr h="2524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238310"/>
                  </a:ext>
                </a:extLst>
              </a:tr>
            </a:tbl>
          </a:graphicData>
        </a:graphic>
      </p:graphicFrame>
      <p:sp>
        <p:nvSpPr>
          <p:cNvPr id="70" name="TextBox 69"/>
          <p:cNvSpPr txBox="1"/>
          <p:nvPr/>
        </p:nvSpPr>
        <p:spPr>
          <a:xfrm>
            <a:off x="6800359" y="1006864"/>
            <a:ext cx="1768333" cy="1446550"/>
          </a:xfrm>
          <a:prstGeom prst="rect">
            <a:avLst/>
          </a:prstGeom>
          <a:noFill/>
        </p:spPr>
        <p:txBody>
          <a:bodyPr wrap="square" rtlCol="0">
            <a:spAutoFit/>
          </a:bodyPr>
          <a:lstStyle/>
          <a:p>
            <a:pPr marL="114300" indent="-114300">
              <a:spcAft>
                <a:spcPts val="600"/>
              </a:spcAft>
              <a:buFont typeface="Arial" panose="020B0604020202020204" pitchFamily="34" charset="0"/>
              <a:buChar char="•"/>
            </a:pPr>
            <a:r>
              <a:rPr lang="en-US" sz="1300" dirty="0"/>
              <a:t>Remove Footswitch.</a:t>
            </a:r>
          </a:p>
          <a:p>
            <a:pPr marL="114300" indent="-114300">
              <a:spcAft>
                <a:spcPts val="600"/>
              </a:spcAft>
              <a:buFont typeface="Arial" panose="020B0604020202020204" pitchFamily="34" charset="0"/>
              <a:buChar char="•"/>
            </a:pPr>
            <a:r>
              <a:rPr lang="en-US" sz="1300" dirty="0"/>
              <a:t>Wipe with medical grade low alcohol disinfectant.</a:t>
            </a:r>
          </a:p>
          <a:p>
            <a:pPr marL="114300" indent="-114300">
              <a:spcAft>
                <a:spcPts val="600"/>
              </a:spcAft>
              <a:buFont typeface="Arial" panose="020B0604020202020204" pitchFamily="34" charset="0"/>
              <a:buChar char="•"/>
            </a:pPr>
            <a:r>
              <a:rPr lang="en-US" sz="1300" dirty="0"/>
              <a:t>Store on </a:t>
            </a:r>
            <a:br>
              <a:rPr lang="en-US" sz="1300" dirty="0"/>
            </a:br>
            <a:r>
              <a:rPr lang="en-US" sz="1300" dirty="0"/>
              <a:t>System Cart.</a:t>
            </a: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l="26428" t="20356" r="13658" b="670"/>
          <a:stretch/>
        </p:blipFill>
        <p:spPr>
          <a:xfrm>
            <a:off x="531635" y="3558540"/>
            <a:ext cx="1489427" cy="1310133"/>
          </a:xfrm>
          <a:prstGeom prst="rect">
            <a:avLst/>
          </a:prstGeom>
          <a:ln w="9525">
            <a:solidFill>
              <a:schemeClr val="tx1"/>
            </a:solidFill>
          </a:ln>
        </p:spPr>
      </p:pic>
      <p:sp>
        <p:nvSpPr>
          <p:cNvPr id="2" name="Rectangle 1"/>
          <p:cNvSpPr/>
          <p:nvPr/>
        </p:nvSpPr>
        <p:spPr>
          <a:xfrm>
            <a:off x="0" y="5497972"/>
            <a:ext cx="10058400" cy="914400"/>
          </a:xfrm>
          <a:prstGeom prst="rect">
            <a:avLst/>
          </a:prstGeom>
          <a:solidFill>
            <a:srgbClr val="17B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05" y="5606927"/>
            <a:ext cx="1348336" cy="608678"/>
          </a:xfrm>
          <a:prstGeom prst="rect">
            <a:avLst/>
          </a:prstGeom>
        </p:spPr>
      </p:pic>
      <p:sp>
        <p:nvSpPr>
          <p:cNvPr id="42" name="TextBox 41"/>
          <p:cNvSpPr txBox="1"/>
          <p:nvPr/>
        </p:nvSpPr>
        <p:spPr>
          <a:xfrm>
            <a:off x="1627841" y="5669280"/>
            <a:ext cx="8311657" cy="553998"/>
          </a:xfrm>
          <a:prstGeom prst="rect">
            <a:avLst/>
          </a:prstGeom>
          <a:noFill/>
        </p:spPr>
        <p:txBody>
          <a:bodyPr wrap="square" rtlCol="0">
            <a:spAutoFit/>
          </a:bodyPr>
          <a:lstStyle/>
          <a:p>
            <a:pPr algn="ctr"/>
            <a:r>
              <a:rPr lang="en-US" sz="3000" b="1" dirty="0">
                <a:solidFill>
                  <a:schemeClr val="bg1"/>
                </a:solidFill>
              </a:rPr>
              <a:t>QUICK REFERENCE GUIDE  | POST PROCEDURE</a:t>
            </a:r>
            <a:endParaRPr lang="en-US" sz="3000" dirty="0">
              <a:solidFill>
                <a:schemeClr val="bg1"/>
              </a:solidFill>
            </a:endParaRPr>
          </a:p>
        </p:txBody>
      </p:sp>
      <p:sp>
        <p:nvSpPr>
          <p:cNvPr id="22" name="Oval 21"/>
          <p:cNvSpPr/>
          <p:nvPr/>
        </p:nvSpPr>
        <p:spPr>
          <a:xfrm>
            <a:off x="402993" y="370562"/>
            <a:ext cx="444003" cy="444003"/>
          </a:xfrm>
          <a:prstGeom prst="ellipse">
            <a:avLst/>
          </a:prstGeom>
          <a:solidFill>
            <a:srgbClr val="17BBD5"/>
          </a:solidFill>
          <a:ln>
            <a:solidFill>
              <a:srgbClr val="8CB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1</a:t>
            </a:r>
            <a:endParaRPr lang="en-US" sz="3200" b="1" dirty="0">
              <a:solidFill>
                <a:schemeClr val="bg1"/>
              </a:solidFill>
            </a:endParaRPr>
          </a:p>
        </p:txBody>
      </p:sp>
      <p:sp>
        <p:nvSpPr>
          <p:cNvPr id="46" name="Oval 45"/>
          <p:cNvSpPr/>
          <p:nvPr/>
        </p:nvSpPr>
        <p:spPr>
          <a:xfrm>
            <a:off x="3565293" y="370561"/>
            <a:ext cx="444003" cy="444003"/>
          </a:xfrm>
          <a:prstGeom prst="ellipse">
            <a:avLst/>
          </a:prstGeom>
          <a:solidFill>
            <a:srgbClr val="17B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2</a:t>
            </a:r>
            <a:endParaRPr lang="en-US" sz="3200" b="1" dirty="0">
              <a:solidFill>
                <a:schemeClr val="bg1"/>
              </a:solidFill>
            </a:endParaRPr>
          </a:p>
        </p:txBody>
      </p:sp>
      <p:sp>
        <p:nvSpPr>
          <p:cNvPr id="47" name="Oval 46"/>
          <p:cNvSpPr/>
          <p:nvPr/>
        </p:nvSpPr>
        <p:spPr>
          <a:xfrm>
            <a:off x="6823235" y="377034"/>
            <a:ext cx="444003" cy="444003"/>
          </a:xfrm>
          <a:prstGeom prst="ellipse">
            <a:avLst/>
          </a:prstGeom>
          <a:solidFill>
            <a:srgbClr val="17B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3</a:t>
            </a:r>
            <a:endParaRPr lang="en-US" sz="3200" b="1" dirty="0">
              <a:solidFill>
                <a:schemeClr val="bg1"/>
              </a:solidFill>
            </a:endParaRPr>
          </a:p>
        </p:txBody>
      </p:sp>
      <p:sp>
        <p:nvSpPr>
          <p:cNvPr id="48" name="Oval 47"/>
          <p:cNvSpPr/>
          <p:nvPr/>
        </p:nvSpPr>
        <p:spPr>
          <a:xfrm>
            <a:off x="6794323" y="2822336"/>
            <a:ext cx="444003" cy="444003"/>
          </a:xfrm>
          <a:prstGeom prst="ellipse">
            <a:avLst/>
          </a:prstGeom>
          <a:solidFill>
            <a:srgbClr val="17B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6</a:t>
            </a:r>
            <a:endParaRPr lang="en-US" sz="3200" b="1" dirty="0">
              <a:solidFill>
                <a:schemeClr val="bg1"/>
              </a:solidFill>
            </a:endParaRPr>
          </a:p>
        </p:txBody>
      </p:sp>
      <p:sp>
        <p:nvSpPr>
          <p:cNvPr id="49" name="Oval 48"/>
          <p:cNvSpPr/>
          <p:nvPr/>
        </p:nvSpPr>
        <p:spPr>
          <a:xfrm>
            <a:off x="3620366" y="2821606"/>
            <a:ext cx="444003" cy="444003"/>
          </a:xfrm>
          <a:prstGeom prst="ellipse">
            <a:avLst/>
          </a:prstGeom>
          <a:solidFill>
            <a:srgbClr val="17B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5</a:t>
            </a:r>
            <a:endParaRPr lang="en-US" sz="3200" b="1" dirty="0">
              <a:solidFill>
                <a:schemeClr val="bg1"/>
              </a:solidFill>
            </a:endParaRPr>
          </a:p>
        </p:txBody>
      </p:sp>
      <p:sp>
        <p:nvSpPr>
          <p:cNvPr id="50" name="Oval 49"/>
          <p:cNvSpPr/>
          <p:nvPr/>
        </p:nvSpPr>
        <p:spPr>
          <a:xfrm>
            <a:off x="392503" y="2838058"/>
            <a:ext cx="444003" cy="444003"/>
          </a:xfrm>
          <a:prstGeom prst="ellipse">
            <a:avLst/>
          </a:prstGeom>
          <a:solidFill>
            <a:srgbClr val="17B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4</a:t>
            </a:r>
            <a:endParaRPr lang="en-US" sz="3200" b="1" dirty="0">
              <a:solidFill>
                <a:schemeClr val="bg1"/>
              </a:solidFill>
            </a:endParaRPr>
          </a:p>
        </p:txBody>
      </p:sp>
      <p:sp>
        <p:nvSpPr>
          <p:cNvPr id="57" name="TextBox 56"/>
          <p:cNvSpPr txBox="1"/>
          <p:nvPr/>
        </p:nvSpPr>
        <p:spPr>
          <a:xfrm>
            <a:off x="8829154" y="5234173"/>
            <a:ext cx="1020857" cy="276999"/>
          </a:xfrm>
          <a:prstGeom prst="rect">
            <a:avLst/>
          </a:prstGeom>
          <a:noFill/>
        </p:spPr>
        <p:txBody>
          <a:bodyPr wrap="none" rtlCol="0">
            <a:spAutoFit/>
          </a:bodyPr>
          <a:lstStyle/>
          <a:p>
            <a:r>
              <a:rPr lang="en-US" sz="1200" b="1" dirty="0"/>
              <a:t>continued &gt;&gt;</a:t>
            </a:r>
          </a:p>
        </p:txBody>
      </p:sp>
      <p:pic>
        <p:nvPicPr>
          <p:cNvPr id="60" name="Picture 59"/>
          <p:cNvPicPr>
            <a:picLocks noChangeAspect="1"/>
          </p:cNvPicPr>
          <p:nvPr/>
        </p:nvPicPr>
        <p:blipFill rotWithShape="1">
          <a:blip r:embed="rId5" cstate="print">
            <a:extLst>
              <a:ext uri="{28A0092B-C50C-407E-A947-70E740481C1C}">
                <a14:useLocalDpi xmlns:a14="http://schemas.microsoft.com/office/drawing/2010/main" val="0"/>
              </a:ext>
            </a:extLst>
          </a:blip>
          <a:srcRect t="2986"/>
          <a:stretch/>
        </p:blipFill>
        <p:spPr>
          <a:xfrm>
            <a:off x="657180" y="985873"/>
            <a:ext cx="2229654" cy="1443490"/>
          </a:xfrm>
          <a:prstGeom prst="rect">
            <a:avLst/>
          </a:prstGeom>
          <a:ln w="9525">
            <a:solidFill>
              <a:schemeClr val="tx1"/>
            </a:solidFill>
          </a:ln>
        </p:spPr>
      </p:pic>
      <p:pic>
        <p:nvPicPr>
          <p:cNvPr id="67" name="Picture 66"/>
          <p:cNvPicPr>
            <a:picLocks noChangeAspect="1"/>
          </p:cNvPicPr>
          <p:nvPr/>
        </p:nvPicPr>
        <p:blipFill rotWithShape="1">
          <a:blip r:embed="rId6" cstate="print">
            <a:extLst>
              <a:ext uri="{28A0092B-C50C-407E-A947-70E740481C1C}">
                <a14:useLocalDpi xmlns:a14="http://schemas.microsoft.com/office/drawing/2010/main" val="0"/>
              </a:ext>
            </a:extLst>
          </a:blip>
          <a:srcRect l="3176" t="25952" r="14906"/>
          <a:stretch/>
        </p:blipFill>
        <p:spPr>
          <a:xfrm>
            <a:off x="8426071" y="858218"/>
            <a:ext cx="1209154" cy="1637824"/>
          </a:xfrm>
          <a:prstGeom prst="rect">
            <a:avLst/>
          </a:prstGeom>
          <a:ln w="9525">
            <a:solidFill>
              <a:schemeClr val="tx1"/>
            </a:solidFill>
          </a:ln>
        </p:spPr>
      </p:pic>
      <p:sp>
        <p:nvSpPr>
          <p:cNvPr id="65" name="Oval 64"/>
          <p:cNvSpPr/>
          <p:nvPr/>
        </p:nvSpPr>
        <p:spPr>
          <a:xfrm>
            <a:off x="8935971" y="1007386"/>
            <a:ext cx="297584" cy="304537"/>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3821442" y="2411840"/>
            <a:ext cx="2833227" cy="292388"/>
          </a:xfrm>
          <a:prstGeom prst="rect">
            <a:avLst/>
          </a:prstGeom>
          <a:noFill/>
        </p:spPr>
        <p:txBody>
          <a:bodyPr wrap="square" rtlCol="0">
            <a:spAutoFit/>
          </a:bodyPr>
          <a:lstStyle/>
          <a:p>
            <a:pPr marL="114300" indent="-114300">
              <a:buFont typeface="Arial" panose="020B0604020202020204" pitchFamily="34" charset="0"/>
              <a:buChar char="•"/>
            </a:pPr>
            <a:r>
              <a:rPr lang="en-US" sz="1300" dirty="0"/>
              <a:t>Inspect skin surface for burns.</a:t>
            </a:r>
          </a:p>
        </p:txBody>
      </p:sp>
      <p:pic>
        <p:nvPicPr>
          <p:cNvPr id="71" name="Picture 70"/>
          <p:cNvPicPr>
            <a:picLocks noChangeAspect="1"/>
          </p:cNvPicPr>
          <p:nvPr/>
        </p:nvPicPr>
        <p:blipFill rotWithShape="1">
          <a:blip r:embed="rId7" cstate="print">
            <a:extLst>
              <a:ext uri="{28A0092B-C50C-407E-A947-70E740481C1C}">
                <a14:useLocalDpi xmlns:a14="http://schemas.microsoft.com/office/drawing/2010/main" val="0"/>
              </a:ext>
            </a:extLst>
          </a:blip>
          <a:srcRect l="31522" t="12605" r="7908" b="1331"/>
          <a:stretch/>
        </p:blipFill>
        <p:spPr>
          <a:xfrm>
            <a:off x="2128781" y="3558540"/>
            <a:ext cx="1381708" cy="1310133"/>
          </a:xfrm>
          <a:prstGeom prst="rect">
            <a:avLst/>
          </a:prstGeom>
          <a:ln w="9525">
            <a:solidFill>
              <a:schemeClr val="tx1"/>
            </a:solidFill>
          </a:ln>
        </p:spPr>
      </p:pic>
      <p:sp>
        <p:nvSpPr>
          <p:cNvPr id="72" name="Oval 71"/>
          <p:cNvSpPr/>
          <p:nvPr/>
        </p:nvSpPr>
        <p:spPr>
          <a:xfrm>
            <a:off x="1194246" y="4095250"/>
            <a:ext cx="480928" cy="45704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1266526">
            <a:off x="2419809" y="4069904"/>
            <a:ext cx="572267" cy="57369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496489" y="4871927"/>
            <a:ext cx="1524573" cy="892552"/>
          </a:xfrm>
          <a:prstGeom prst="rect">
            <a:avLst/>
          </a:prstGeom>
          <a:noFill/>
        </p:spPr>
        <p:txBody>
          <a:bodyPr wrap="square" rtlCol="0">
            <a:spAutoFit/>
          </a:bodyPr>
          <a:lstStyle/>
          <a:p>
            <a:pPr algn="ctr"/>
            <a:r>
              <a:rPr lang="en-US" sz="1200" dirty="0"/>
              <a:t>RFA Handpiece</a:t>
            </a:r>
          </a:p>
          <a:p>
            <a:pPr algn="ctr"/>
            <a:endParaRPr lang="en-US" sz="1200" dirty="0"/>
          </a:p>
          <a:p>
            <a:pPr algn="ctr"/>
            <a:endParaRPr lang="en-US" sz="1400" dirty="0"/>
          </a:p>
          <a:p>
            <a:pPr algn="ctr"/>
            <a:endParaRPr lang="en-US" sz="1400" dirty="0"/>
          </a:p>
        </p:txBody>
      </p:sp>
      <p:sp>
        <p:nvSpPr>
          <p:cNvPr id="76" name="TextBox 75"/>
          <p:cNvSpPr txBox="1"/>
          <p:nvPr/>
        </p:nvSpPr>
        <p:spPr>
          <a:xfrm>
            <a:off x="2106555" y="4868673"/>
            <a:ext cx="1403934" cy="954107"/>
          </a:xfrm>
          <a:prstGeom prst="rect">
            <a:avLst/>
          </a:prstGeom>
          <a:noFill/>
        </p:spPr>
        <p:txBody>
          <a:bodyPr wrap="square" rtlCol="0">
            <a:spAutoFit/>
          </a:bodyPr>
          <a:lstStyle/>
          <a:p>
            <a:pPr algn="ctr"/>
            <a:r>
              <a:rPr lang="en-US" sz="1200" dirty="0"/>
              <a:t>IUUS Probe</a:t>
            </a:r>
          </a:p>
          <a:p>
            <a:pPr algn="ctr"/>
            <a:endParaRPr lang="en-US" sz="1600" dirty="0"/>
          </a:p>
          <a:p>
            <a:pPr algn="ctr"/>
            <a:endParaRPr lang="en-US" sz="1400" dirty="0"/>
          </a:p>
          <a:p>
            <a:pPr algn="ctr"/>
            <a:endParaRPr lang="en-US" sz="1400" dirty="0"/>
          </a:p>
        </p:txBody>
      </p:sp>
      <p:sp>
        <p:nvSpPr>
          <p:cNvPr id="3" name="TextBox 2"/>
          <p:cNvSpPr txBox="1"/>
          <p:nvPr/>
        </p:nvSpPr>
        <p:spPr>
          <a:xfrm>
            <a:off x="893003" y="297806"/>
            <a:ext cx="2539168" cy="861774"/>
          </a:xfrm>
          <a:prstGeom prst="rect">
            <a:avLst/>
          </a:prstGeom>
          <a:noFill/>
        </p:spPr>
        <p:txBody>
          <a:bodyPr wrap="square" rtlCol="0">
            <a:spAutoFit/>
          </a:bodyPr>
          <a:lstStyle/>
          <a:p>
            <a:r>
              <a:rPr lang="en-US" sz="1600" b="1" dirty="0"/>
              <a:t>Disconnect Dispersive Electrodes</a:t>
            </a:r>
          </a:p>
          <a:p>
            <a:endParaRPr lang="en-US" dirty="0"/>
          </a:p>
        </p:txBody>
      </p:sp>
      <p:sp>
        <p:nvSpPr>
          <p:cNvPr id="41" name="TextBox 40"/>
          <p:cNvSpPr txBox="1"/>
          <p:nvPr/>
        </p:nvSpPr>
        <p:spPr>
          <a:xfrm>
            <a:off x="4023845" y="313936"/>
            <a:ext cx="2630823" cy="861774"/>
          </a:xfrm>
          <a:prstGeom prst="rect">
            <a:avLst/>
          </a:prstGeom>
          <a:noFill/>
        </p:spPr>
        <p:txBody>
          <a:bodyPr wrap="square" rtlCol="0">
            <a:spAutoFit/>
          </a:bodyPr>
          <a:lstStyle/>
          <a:p>
            <a:r>
              <a:rPr lang="en-US" sz="1600" b="1" dirty="0"/>
              <a:t>Remove Dispersive Electrodes &amp; Check Skin</a:t>
            </a:r>
          </a:p>
          <a:p>
            <a:endParaRPr lang="en-US" dirty="0"/>
          </a:p>
        </p:txBody>
      </p:sp>
      <p:sp>
        <p:nvSpPr>
          <p:cNvPr id="43" name="TextBox 42"/>
          <p:cNvSpPr txBox="1"/>
          <p:nvPr/>
        </p:nvSpPr>
        <p:spPr>
          <a:xfrm>
            <a:off x="7248297" y="351704"/>
            <a:ext cx="2601714" cy="861774"/>
          </a:xfrm>
          <a:prstGeom prst="rect">
            <a:avLst/>
          </a:prstGeom>
          <a:noFill/>
        </p:spPr>
        <p:txBody>
          <a:bodyPr wrap="square" rtlCol="0">
            <a:spAutoFit/>
          </a:bodyPr>
          <a:lstStyle/>
          <a:p>
            <a:r>
              <a:rPr lang="en-US" sz="1600" b="1" dirty="0"/>
              <a:t>Disconnect, Clean, &amp; Store Footswitch</a:t>
            </a:r>
          </a:p>
          <a:p>
            <a:endParaRPr lang="en-US" dirty="0"/>
          </a:p>
        </p:txBody>
      </p:sp>
      <p:sp>
        <p:nvSpPr>
          <p:cNvPr id="44" name="TextBox 43"/>
          <p:cNvSpPr txBox="1"/>
          <p:nvPr/>
        </p:nvSpPr>
        <p:spPr>
          <a:xfrm>
            <a:off x="7213899" y="2776140"/>
            <a:ext cx="2539168" cy="584775"/>
          </a:xfrm>
          <a:prstGeom prst="rect">
            <a:avLst/>
          </a:prstGeom>
          <a:noFill/>
        </p:spPr>
        <p:txBody>
          <a:bodyPr wrap="square" rtlCol="0">
            <a:spAutoFit/>
          </a:bodyPr>
          <a:lstStyle/>
          <a:p>
            <a:r>
              <a:rPr lang="en-US" sz="1600" b="1" dirty="0"/>
              <a:t>Disassemble </a:t>
            </a:r>
            <a:br>
              <a:rPr lang="en-US" sz="1600" b="1" dirty="0"/>
            </a:br>
            <a:r>
              <a:rPr lang="en-US" sz="1600" b="1" dirty="0"/>
              <a:t>Treatment Device</a:t>
            </a:r>
            <a:endParaRPr lang="en-US" dirty="0"/>
          </a:p>
        </p:txBody>
      </p:sp>
      <p:sp>
        <p:nvSpPr>
          <p:cNvPr id="45" name="TextBox 44"/>
          <p:cNvSpPr txBox="1"/>
          <p:nvPr/>
        </p:nvSpPr>
        <p:spPr>
          <a:xfrm>
            <a:off x="836971" y="2794715"/>
            <a:ext cx="2539168" cy="584775"/>
          </a:xfrm>
          <a:prstGeom prst="rect">
            <a:avLst/>
          </a:prstGeom>
          <a:noFill/>
        </p:spPr>
        <p:txBody>
          <a:bodyPr wrap="square" rtlCol="0">
            <a:spAutoFit/>
          </a:bodyPr>
          <a:lstStyle/>
          <a:p>
            <a:r>
              <a:rPr lang="en-US" sz="1600" b="1" dirty="0"/>
              <a:t>Disconnect RFA </a:t>
            </a:r>
            <a:r>
              <a:rPr lang="en-US" sz="1600" b="1" dirty="0" err="1"/>
              <a:t>Handpiece</a:t>
            </a:r>
            <a:r>
              <a:rPr lang="en-US" sz="1600" b="1" dirty="0"/>
              <a:t> &amp;  IUUS Probe</a:t>
            </a:r>
            <a:endParaRPr lang="en-US" dirty="0"/>
          </a:p>
        </p:txBody>
      </p:sp>
      <p:pic>
        <p:nvPicPr>
          <p:cNvPr id="80" name="Picture 79"/>
          <p:cNvPicPr>
            <a:picLocks noChangeAspect="1"/>
          </p:cNvPicPr>
          <p:nvPr/>
        </p:nvPicPr>
        <p:blipFill rotWithShape="1">
          <a:blip r:embed="rId8" cstate="print">
            <a:extLst>
              <a:ext uri="{28A0092B-C50C-407E-A947-70E740481C1C}">
                <a14:useLocalDpi xmlns:a14="http://schemas.microsoft.com/office/drawing/2010/main" val="0"/>
              </a:ext>
            </a:extLst>
          </a:blip>
          <a:srcRect t="21726" b="15401"/>
          <a:stretch/>
        </p:blipFill>
        <p:spPr>
          <a:xfrm>
            <a:off x="6794323" y="4405057"/>
            <a:ext cx="1542291" cy="670156"/>
          </a:xfrm>
          <a:prstGeom prst="rect">
            <a:avLst/>
          </a:prstGeom>
          <a:ln w="9525">
            <a:solidFill>
              <a:schemeClr val="tx1"/>
            </a:solidFill>
          </a:ln>
        </p:spPr>
      </p:pic>
      <p:pic>
        <p:nvPicPr>
          <p:cNvPr id="78" name="Picture 77"/>
          <p:cNvPicPr/>
          <p:nvPr/>
        </p:nvPicPr>
        <p:blipFill rotWithShape="1">
          <a:blip r:embed="rId9" cstate="print">
            <a:extLst>
              <a:ext uri="{28A0092B-C50C-407E-A947-70E740481C1C}">
                <a14:useLocalDpi xmlns:a14="http://schemas.microsoft.com/office/drawing/2010/main" val="0"/>
              </a:ext>
            </a:extLst>
          </a:blip>
          <a:srcRect t="19337" b="24007"/>
          <a:stretch/>
        </p:blipFill>
        <p:spPr>
          <a:xfrm>
            <a:off x="6794323" y="3545019"/>
            <a:ext cx="1543888" cy="731829"/>
          </a:xfrm>
          <a:prstGeom prst="rect">
            <a:avLst/>
          </a:prstGeom>
          <a:ln w="9525">
            <a:solidFill>
              <a:schemeClr val="tx1"/>
            </a:solidFill>
          </a:ln>
        </p:spPr>
      </p:pic>
      <p:sp>
        <p:nvSpPr>
          <p:cNvPr id="79" name="Arrow: Right 78"/>
          <p:cNvSpPr/>
          <p:nvPr/>
        </p:nvSpPr>
        <p:spPr>
          <a:xfrm rot="10800000">
            <a:off x="7248297" y="4405057"/>
            <a:ext cx="520232" cy="193079"/>
          </a:xfrm>
          <a:prstGeom prst="rightArrow">
            <a:avLst>
              <a:gd name="adj1" fmla="val 59818"/>
              <a:gd name="adj2" fmla="val 50000"/>
            </a:avLst>
          </a:prstGeom>
          <a:solidFill>
            <a:srgbClr val="FFFF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8288455" y="4250340"/>
            <a:ext cx="1561555" cy="892552"/>
          </a:xfrm>
          <a:prstGeom prst="rect">
            <a:avLst/>
          </a:prstGeom>
          <a:noFill/>
        </p:spPr>
        <p:txBody>
          <a:bodyPr wrap="square" rtlCol="0">
            <a:spAutoFit/>
          </a:bodyPr>
          <a:lstStyle/>
          <a:p>
            <a:pPr marL="114300" indent="-114300">
              <a:buFont typeface="Arial" panose="020B0604020202020204" pitchFamily="34" charset="0"/>
              <a:buChar char="•"/>
            </a:pPr>
            <a:r>
              <a:rPr lang="en-US" sz="1300" dirty="0"/>
              <a:t>Slide RFA Handpiece forward to separate.</a:t>
            </a:r>
          </a:p>
        </p:txBody>
      </p:sp>
      <p:sp>
        <p:nvSpPr>
          <p:cNvPr id="5" name="TextBox 4"/>
          <p:cNvSpPr txBox="1"/>
          <p:nvPr/>
        </p:nvSpPr>
        <p:spPr>
          <a:xfrm>
            <a:off x="8336614" y="3488518"/>
            <a:ext cx="1482907" cy="707886"/>
          </a:xfrm>
          <a:prstGeom prst="rect">
            <a:avLst/>
          </a:prstGeom>
          <a:noFill/>
        </p:spPr>
        <p:txBody>
          <a:bodyPr wrap="square" rtlCol="0">
            <a:spAutoFit/>
          </a:bodyPr>
          <a:lstStyle/>
          <a:p>
            <a:pPr marL="114300" indent="-114300">
              <a:buFont typeface="Arial" panose="020B0604020202020204" pitchFamily="34" charset="0"/>
              <a:buChar char="•"/>
            </a:pPr>
            <a:r>
              <a:rPr lang="en-US" sz="1300" dirty="0"/>
              <a:t>Lift release latches simultaneously</a:t>
            </a:r>
            <a:r>
              <a:rPr lang="en-US" sz="1400" dirty="0"/>
              <a:t>.</a:t>
            </a:r>
          </a:p>
        </p:txBody>
      </p:sp>
      <p:sp>
        <p:nvSpPr>
          <p:cNvPr id="53" name="TextBox 52"/>
          <p:cNvSpPr txBox="1"/>
          <p:nvPr/>
        </p:nvSpPr>
        <p:spPr>
          <a:xfrm>
            <a:off x="4032706" y="2882184"/>
            <a:ext cx="2368854" cy="615553"/>
          </a:xfrm>
          <a:prstGeom prst="rect">
            <a:avLst/>
          </a:prstGeom>
          <a:noFill/>
        </p:spPr>
        <p:txBody>
          <a:bodyPr wrap="none" rtlCol="0">
            <a:spAutoFit/>
          </a:bodyPr>
          <a:lstStyle/>
          <a:p>
            <a:r>
              <a:rPr lang="en-US" sz="1600" b="1" dirty="0"/>
              <a:t>Manage Video Recording</a:t>
            </a:r>
          </a:p>
          <a:p>
            <a:endParaRPr lang="en-US" dirty="0"/>
          </a:p>
        </p:txBody>
      </p:sp>
      <p:pic>
        <p:nvPicPr>
          <p:cNvPr id="58" name="Picture 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43919" y="3290089"/>
            <a:ext cx="1255337" cy="928735"/>
          </a:xfrm>
          <a:prstGeom prst="rect">
            <a:avLst/>
          </a:prstGeom>
          <a:ln w="9525">
            <a:solidFill>
              <a:schemeClr val="tx1"/>
            </a:solidFill>
          </a:ln>
        </p:spPr>
      </p:pic>
      <p:sp>
        <p:nvSpPr>
          <p:cNvPr id="6" name="TextBox 5"/>
          <p:cNvSpPr txBox="1"/>
          <p:nvPr/>
        </p:nvSpPr>
        <p:spPr>
          <a:xfrm>
            <a:off x="3787294" y="4280247"/>
            <a:ext cx="2815786" cy="969496"/>
          </a:xfrm>
          <a:prstGeom prst="rect">
            <a:avLst/>
          </a:prstGeom>
          <a:noFill/>
        </p:spPr>
        <p:txBody>
          <a:bodyPr wrap="square" rtlCol="0">
            <a:spAutoFit/>
          </a:bodyPr>
          <a:lstStyle/>
          <a:p>
            <a:pPr marL="114300" indent="-114300">
              <a:spcAft>
                <a:spcPts val="600"/>
              </a:spcAft>
              <a:buFont typeface="Arial" panose="020B0604020202020204" pitchFamily="34" charset="0"/>
              <a:buChar char="•"/>
            </a:pPr>
            <a:r>
              <a:rPr lang="en-US" sz="1300" dirty="0"/>
              <a:t>Click “Keep” to store video on </a:t>
            </a:r>
            <a:br>
              <a:rPr lang="en-US" sz="1300" dirty="0"/>
            </a:br>
            <a:r>
              <a:rPr lang="en-US" sz="1300" dirty="0"/>
              <a:t>hard drive. </a:t>
            </a:r>
          </a:p>
          <a:p>
            <a:pPr marL="114300" indent="-114300">
              <a:buFont typeface="Arial" panose="020B0604020202020204" pitchFamily="34" charset="0"/>
              <a:buChar char="•"/>
            </a:pPr>
            <a:r>
              <a:rPr lang="en-US" sz="1300" dirty="0"/>
              <a:t>Click  “Discard” to permanently delete video.</a:t>
            </a:r>
          </a:p>
        </p:txBody>
      </p:sp>
      <p:sp>
        <p:nvSpPr>
          <p:cNvPr id="83" name="Oval 82"/>
          <p:cNvSpPr/>
          <p:nvPr/>
        </p:nvSpPr>
        <p:spPr>
          <a:xfrm>
            <a:off x="7650365" y="3586034"/>
            <a:ext cx="562777" cy="534829"/>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11" cstate="print">
            <a:extLst>
              <a:ext uri="{28A0092B-C50C-407E-A947-70E740481C1C}">
                <a14:useLocalDpi xmlns:a14="http://schemas.microsoft.com/office/drawing/2010/main" val="0"/>
              </a:ext>
            </a:extLst>
          </a:blip>
          <a:srcRect t="-1" b="4578"/>
          <a:stretch/>
        </p:blipFill>
        <p:spPr>
          <a:xfrm>
            <a:off x="3884598" y="995607"/>
            <a:ext cx="2173980" cy="1410576"/>
          </a:xfrm>
          <a:prstGeom prst="rect">
            <a:avLst/>
          </a:prstGeom>
          <a:ln w="9525">
            <a:solidFill>
              <a:schemeClr val="tx1"/>
            </a:solidFill>
          </a:ln>
        </p:spPr>
      </p:pic>
      <p:sp>
        <p:nvSpPr>
          <p:cNvPr id="51" name="Rectangle: Rounded Corners 50"/>
          <p:cNvSpPr/>
          <p:nvPr/>
        </p:nvSpPr>
        <p:spPr>
          <a:xfrm>
            <a:off x="5010896" y="6389625"/>
            <a:ext cx="1656772" cy="487003"/>
          </a:xfrm>
          <a:prstGeom prst="roundRect">
            <a:avLst/>
          </a:prstGeom>
          <a:solidFill>
            <a:srgbClr val="17B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POST PROCEDURE</a:t>
            </a:r>
          </a:p>
        </p:txBody>
      </p:sp>
      <p:sp>
        <p:nvSpPr>
          <p:cNvPr id="40" name="Oval 39"/>
          <p:cNvSpPr/>
          <p:nvPr/>
        </p:nvSpPr>
        <p:spPr>
          <a:xfrm>
            <a:off x="8680361" y="2148877"/>
            <a:ext cx="404401" cy="304537"/>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286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 name="Table 58"/>
          <p:cNvGraphicFramePr>
            <a:graphicFrameLocks noGrp="1"/>
          </p:cNvGraphicFramePr>
          <p:nvPr>
            <p:extLst>
              <p:ext uri="{D42A27DB-BD31-4B8C-83A1-F6EECF244321}">
                <p14:modId xmlns:p14="http://schemas.microsoft.com/office/powerpoint/2010/main" val="1574436605"/>
              </p:ext>
            </p:extLst>
          </p:nvPr>
        </p:nvGraphicFramePr>
        <p:xfrm>
          <a:off x="334232" y="247435"/>
          <a:ext cx="9486408" cy="5092978"/>
        </p:xfrm>
        <a:graphic>
          <a:graphicData uri="http://schemas.openxmlformats.org/drawingml/2006/table">
            <a:tbl>
              <a:tblPr firstRow="1" bandRow="1">
                <a:tableStyleId>{2D5ABB26-0587-4C30-8999-92F81FD0307C}</a:tableStyleId>
              </a:tblPr>
              <a:tblGrid>
                <a:gridCol w="9486408">
                  <a:extLst>
                    <a:ext uri="{9D8B030D-6E8A-4147-A177-3AD203B41FA5}">
                      <a16:colId xmlns:a16="http://schemas.microsoft.com/office/drawing/2014/main" val="1144898366"/>
                    </a:ext>
                  </a:extLst>
                </a:gridCol>
              </a:tblGrid>
              <a:tr h="2392604">
                <a:tc>
                  <a:txBody>
                    <a:bodyPr/>
                    <a:lstStyle/>
                    <a:p>
                      <a:pPr marL="0" indent="0">
                        <a:buFont typeface="Arial" panose="020B0604020202020204" pitchFamily="34" charset="0"/>
                        <a:buNone/>
                      </a:pP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40828"/>
                  </a:ext>
                </a:extLst>
              </a:tr>
              <a:tr h="2700374">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dirty="0">
                        <a:ln>
                          <a:noFill/>
                        </a:ln>
                        <a:solidFill>
                          <a:schemeClr val="tx1"/>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238310"/>
                  </a:ext>
                </a:extLst>
              </a:tr>
            </a:tbl>
          </a:graphicData>
        </a:graphic>
      </p:graphicFrame>
      <p:sp>
        <p:nvSpPr>
          <p:cNvPr id="80" name="Oval 79"/>
          <p:cNvSpPr/>
          <p:nvPr/>
        </p:nvSpPr>
        <p:spPr>
          <a:xfrm>
            <a:off x="6656408" y="2770673"/>
            <a:ext cx="444003" cy="444003"/>
          </a:xfrm>
          <a:prstGeom prst="ellipse">
            <a:avLst/>
          </a:prstGeom>
          <a:solidFill>
            <a:srgbClr val="17B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81" name="TextBox 80"/>
          <p:cNvSpPr txBox="1"/>
          <p:nvPr/>
        </p:nvSpPr>
        <p:spPr>
          <a:xfrm>
            <a:off x="6641280" y="2759224"/>
            <a:ext cx="492523" cy="461665"/>
          </a:xfrm>
          <a:prstGeom prst="rect">
            <a:avLst/>
          </a:prstGeom>
          <a:noFill/>
        </p:spPr>
        <p:txBody>
          <a:bodyPr wrap="square" rtlCol="0">
            <a:spAutoFit/>
          </a:bodyPr>
          <a:lstStyle/>
          <a:p>
            <a:r>
              <a:rPr lang="en-US" sz="2400" b="1" dirty="0">
                <a:solidFill>
                  <a:schemeClr val="bg1"/>
                </a:solidFill>
              </a:rPr>
              <a:t>12</a:t>
            </a:r>
          </a:p>
        </p:txBody>
      </p:sp>
      <p:sp>
        <p:nvSpPr>
          <p:cNvPr id="78" name="Oval 77"/>
          <p:cNvSpPr/>
          <p:nvPr/>
        </p:nvSpPr>
        <p:spPr>
          <a:xfrm>
            <a:off x="3689196" y="2749294"/>
            <a:ext cx="444003" cy="444003"/>
          </a:xfrm>
          <a:prstGeom prst="ellipse">
            <a:avLst/>
          </a:prstGeom>
          <a:solidFill>
            <a:srgbClr val="17B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79" name="TextBox 78"/>
          <p:cNvSpPr txBox="1"/>
          <p:nvPr/>
        </p:nvSpPr>
        <p:spPr>
          <a:xfrm>
            <a:off x="3664937" y="2723294"/>
            <a:ext cx="492523" cy="461665"/>
          </a:xfrm>
          <a:prstGeom prst="rect">
            <a:avLst/>
          </a:prstGeom>
          <a:noFill/>
        </p:spPr>
        <p:txBody>
          <a:bodyPr wrap="square" rtlCol="0">
            <a:spAutoFit/>
          </a:bodyPr>
          <a:lstStyle/>
          <a:p>
            <a:r>
              <a:rPr lang="en-US" sz="2400" b="1" dirty="0">
                <a:solidFill>
                  <a:schemeClr val="bg1"/>
                </a:solidFill>
              </a:rPr>
              <a:t>11</a:t>
            </a:r>
          </a:p>
        </p:txBody>
      </p:sp>
      <p:sp>
        <p:nvSpPr>
          <p:cNvPr id="64" name="Oval 63"/>
          <p:cNvSpPr/>
          <p:nvPr/>
        </p:nvSpPr>
        <p:spPr>
          <a:xfrm>
            <a:off x="434742" y="2782930"/>
            <a:ext cx="444003" cy="444003"/>
          </a:xfrm>
          <a:prstGeom prst="ellipse">
            <a:avLst/>
          </a:prstGeom>
          <a:solidFill>
            <a:srgbClr val="17B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77" name="TextBox 76"/>
          <p:cNvSpPr txBox="1"/>
          <p:nvPr/>
        </p:nvSpPr>
        <p:spPr>
          <a:xfrm>
            <a:off x="398188" y="2763885"/>
            <a:ext cx="492523" cy="461665"/>
          </a:xfrm>
          <a:prstGeom prst="rect">
            <a:avLst/>
          </a:prstGeom>
          <a:noFill/>
        </p:spPr>
        <p:txBody>
          <a:bodyPr wrap="square" rtlCol="0">
            <a:spAutoFit/>
          </a:bodyPr>
          <a:lstStyle/>
          <a:p>
            <a:r>
              <a:rPr lang="en-US" sz="2400" b="1" dirty="0">
                <a:solidFill>
                  <a:schemeClr val="bg1"/>
                </a:solidFill>
              </a:rPr>
              <a:t>10</a:t>
            </a:r>
          </a:p>
        </p:txBody>
      </p:sp>
      <p:sp>
        <p:nvSpPr>
          <p:cNvPr id="2" name="Rectangle 1"/>
          <p:cNvSpPr/>
          <p:nvPr/>
        </p:nvSpPr>
        <p:spPr>
          <a:xfrm>
            <a:off x="0" y="5497972"/>
            <a:ext cx="10058400" cy="914400"/>
          </a:xfrm>
          <a:prstGeom prst="rect">
            <a:avLst/>
          </a:prstGeom>
          <a:solidFill>
            <a:srgbClr val="17B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505" y="5606927"/>
            <a:ext cx="1348336" cy="608678"/>
          </a:xfrm>
          <a:prstGeom prst="rect">
            <a:avLst/>
          </a:prstGeom>
        </p:spPr>
      </p:pic>
      <p:sp>
        <p:nvSpPr>
          <p:cNvPr id="42" name="TextBox 41"/>
          <p:cNvSpPr txBox="1"/>
          <p:nvPr/>
        </p:nvSpPr>
        <p:spPr>
          <a:xfrm>
            <a:off x="1627841" y="5669280"/>
            <a:ext cx="8311657" cy="553998"/>
          </a:xfrm>
          <a:prstGeom prst="rect">
            <a:avLst/>
          </a:prstGeom>
          <a:noFill/>
        </p:spPr>
        <p:txBody>
          <a:bodyPr wrap="square" rtlCol="0">
            <a:spAutoFit/>
          </a:bodyPr>
          <a:lstStyle/>
          <a:p>
            <a:pPr algn="ctr"/>
            <a:r>
              <a:rPr lang="en-US" sz="3000" b="1" dirty="0">
                <a:solidFill>
                  <a:schemeClr val="bg1"/>
                </a:solidFill>
              </a:rPr>
              <a:t>QUICK REFERENCE GUIDE  | POST PROCEDURE</a:t>
            </a:r>
            <a:endParaRPr lang="en-US" sz="3000" dirty="0">
              <a:solidFill>
                <a:schemeClr val="bg1"/>
              </a:solidFill>
            </a:endParaRPr>
          </a:p>
        </p:txBody>
      </p:sp>
      <p:sp>
        <p:nvSpPr>
          <p:cNvPr id="61" name="Oval 60"/>
          <p:cNvSpPr/>
          <p:nvPr/>
        </p:nvSpPr>
        <p:spPr>
          <a:xfrm>
            <a:off x="434743" y="370562"/>
            <a:ext cx="444003" cy="444003"/>
          </a:xfrm>
          <a:prstGeom prst="ellipse">
            <a:avLst/>
          </a:prstGeom>
          <a:solidFill>
            <a:srgbClr val="17B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7</a:t>
            </a:r>
            <a:endParaRPr lang="en-US" sz="3200" b="1" dirty="0">
              <a:solidFill>
                <a:schemeClr val="bg1"/>
              </a:solidFill>
            </a:endParaRPr>
          </a:p>
        </p:txBody>
      </p:sp>
      <p:sp>
        <p:nvSpPr>
          <p:cNvPr id="62" name="Oval 61"/>
          <p:cNvSpPr/>
          <p:nvPr/>
        </p:nvSpPr>
        <p:spPr>
          <a:xfrm>
            <a:off x="3577993" y="370561"/>
            <a:ext cx="444003" cy="444003"/>
          </a:xfrm>
          <a:prstGeom prst="ellipse">
            <a:avLst/>
          </a:prstGeom>
          <a:solidFill>
            <a:srgbClr val="17B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8</a:t>
            </a:r>
            <a:endParaRPr lang="en-US" sz="3200" b="1" dirty="0">
              <a:solidFill>
                <a:schemeClr val="bg1"/>
              </a:solidFill>
            </a:endParaRPr>
          </a:p>
        </p:txBody>
      </p:sp>
      <p:sp>
        <p:nvSpPr>
          <p:cNvPr id="63" name="Oval 62"/>
          <p:cNvSpPr/>
          <p:nvPr/>
        </p:nvSpPr>
        <p:spPr>
          <a:xfrm>
            <a:off x="6656409" y="377034"/>
            <a:ext cx="444003" cy="444003"/>
          </a:xfrm>
          <a:prstGeom prst="ellipse">
            <a:avLst/>
          </a:prstGeom>
          <a:solidFill>
            <a:srgbClr val="17BB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9</a:t>
            </a:r>
            <a:endParaRPr lang="en-US" sz="3200" b="1" dirty="0">
              <a:solidFill>
                <a:schemeClr val="bg1"/>
              </a:solidFill>
            </a:endParaRPr>
          </a:p>
        </p:txBody>
      </p:sp>
      <p:sp>
        <p:nvSpPr>
          <p:cNvPr id="65" name="TextBox 64"/>
          <p:cNvSpPr txBox="1"/>
          <p:nvPr/>
        </p:nvSpPr>
        <p:spPr>
          <a:xfrm>
            <a:off x="3768244" y="4852695"/>
            <a:ext cx="184731" cy="369332"/>
          </a:xfrm>
          <a:prstGeom prst="rect">
            <a:avLst/>
          </a:prstGeom>
          <a:noFill/>
        </p:spPr>
        <p:txBody>
          <a:bodyPr wrap="none" rtlCol="0">
            <a:spAutoFit/>
          </a:bodyPr>
          <a:lstStyle/>
          <a:p>
            <a:endParaRPr lang="en-US" dirty="0"/>
          </a:p>
        </p:txBody>
      </p:sp>
      <p:sp>
        <p:nvSpPr>
          <p:cNvPr id="68" name="TextBox 67"/>
          <p:cNvSpPr txBox="1"/>
          <p:nvPr/>
        </p:nvSpPr>
        <p:spPr>
          <a:xfrm>
            <a:off x="6982096" y="1334719"/>
            <a:ext cx="1509301" cy="692497"/>
          </a:xfrm>
          <a:prstGeom prst="rect">
            <a:avLst/>
          </a:prstGeom>
          <a:noFill/>
        </p:spPr>
        <p:txBody>
          <a:bodyPr wrap="square" rtlCol="0">
            <a:spAutoFit/>
          </a:bodyPr>
          <a:lstStyle/>
          <a:p>
            <a:pPr marL="114300" indent="-112713">
              <a:buSzPct val="100000"/>
              <a:buFont typeface="Arial" panose="020B0604020202020204" pitchFamily="34" charset="0"/>
              <a:buChar char="•"/>
            </a:pPr>
            <a:r>
              <a:rPr lang="en-US" sz="1300" dirty="0"/>
              <a:t>Dispose in Medical Hazard Sharps container.</a:t>
            </a:r>
          </a:p>
        </p:txBody>
      </p:sp>
      <p:sp>
        <p:nvSpPr>
          <p:cNvPr id="76" name="TextBox 75"/>
          <p:cNvSpPr txBox="1"/>
          <p:nvPr/>
        </p:nvSpPr>
        <p:spPr>
          <a:xfrm>
            <a:off x="7041698" y="3291233"/>
            <a:ext cx="2533373" cy="1800493"/>
          </a:xfrm>
          <a:prstGeom prst="rect">
            <a:avLst/>
          </a:prstGeom>
          <a:noFill/>
        </p:spPr>
        <p:txBody>
          <a:bodyPr wrap="square" rtlCol="0">
            <a:spAutoFit/>
          </a:bodyPr>
          <a:lstStyle/>
          <a:p>
            <a:pPr marL="117475" indent="-117475">
              <a:spcAft>
                <a:spcPts val="600"/>
              </a:spcAft>
              <a:buSzPct val="100000"/>
              <a:buFont typeface="Arial" panose="020B0604020202020204" pitchFamily="34" charset="0"/>
              <a:buChar char="•"/>
            </a:pPr>
            <a:r>
              <a:rPr lang="en-US" sz="1300" dirty="0"/>
              <a:t>Wipe down cart with medical grade low alcohol disinfectant.</a:t>
            </a:r>
          </a:p>
          <a:p>
            <a:pPr marL="117475" indent="-117475">
              <a:spcAft>
                <a:spcPts val="600"/>
              </a:spcAft>
              <a:buSzPct val="100000"/>
              <a:buFont typeface="Arial" panose="020B0604020202020204" pitchFamily="34" charset="0"/>
              <a:buChar char="•"/>
            </a:pPr>
            <a:r>
              <a:rPr lang="en-US" sz="1300" dirty="0"/>
              <a:t>Unplug power cord.</a:t>
            </a:r>
          </a:p>
          <a:p>
            <a:pPr marL="117475" indent="-117475">
              <a:spcAft>
                <a:spcPts val="600"/>
              </a:spcAft>
              <a:buSzPct val="100000"/>
              <a:buFont typeface="Arial" panose="020B0604020202020204" pitchFamily="34" charset="0"/>
              <a:buChar char="•"/>
            </a:pPr>
            <a:r>
              <a:rPr lang="en-US" sz="1300" dirty="0"/>
              <a:t>Unlock wheels. </a:t>
            </a:r>
          </a:p>
          <a:p>
            <a:pPr marL="117475" indent="-117475">
              <a:spcAft>
                <a:spcPts val="600"/>
              </a:spcAft>
              <a:buSzPct val="100000"/>
              <a:buFont typeface="Arial" panose="020B0604020202020204" pitchFamily="34" charset="0"/>
              <a:buChar char="•"/>
            </a:pPr>
            <a:r>
              <a:rPr lang="en-US" sz="1300" dirty="0"/>
              <a:t>Lower completely prior to transport.  </a:t>
            </a:r>
          </a:p>
          <a:p>
            <a:pPr marL="117475" indent="-117475">
              <a:spcAft>
                <a:spcPts val="600"/>
              </a:spcAft>
              <a:buSzPct val="100000"/>
              <a:buFont typeface="Arial" panose="020B0604020202020204" pitchFamily="34" charset="0"/>
              <a:buChar char="•"/>
            </a:pPr>
            <a:r>
              <a:rPr lang="en-US" sz="1300" dirty="0"/>
              <a:t>Use back handle to move.</a:t>
            </a:r>
          </a:p>
        </p:txBody>
      </p:sp>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6896" y="931372"/>
            <a:ext cx="1717872" cy="1147248"/>
          </a:xfrm>
          <a:prstGeom prst="rect">
            <a:avLst/>
          </a:prstGeom>
          <a:ln w="9525">
            <a:solidFill>
              <a:schemeClr val="tx1"/>
            </a:solidFill>
          </a:ln>
        </p:spPr>
      </p:pic>
      <p:pic>
        <p:nvPicPr>
          <p:cNvPr id="84" name="Picture 83"/>
          <p:cNvPicPr>
            <a:picLocks noChangeAspect="1"/>
          </p:cNvPicPr>
          <p:nvPr/>
        </p:nvPicPr>
        <p:blipFill>
          <a:blip r:embed="rId5"/>
          <a:stretch>
            <a:fillRect/>
          </a:stretch>
        </p:blipFill>
        <p:spPr>
          <a:xfrm>
            <a:off x="8406272" y="1287430"/>
            <a:ext cx="1142308" cy="1195221"/>
          </a:xfrm>
          <a:prstGeom prst="rect">
            <a:avLst/>
          </a:prstGeom>
        </p:spPr>
      </p:pic>
      <p:pic>
        <p:nvPicPr>
          <p:cNvPr id="85" name="Picture 84"/>
          <p:cNvPicPr>
            <a:picLocks noChangeAspect="1"/>
          </p:cNvPicPr>
          <p:nvPr/>
        </p:nvPicPr>
        <p:blipFill>
          <a:blip r:embed="rId6"/>
          <a:stretch>
            <a:fillRect/>
          </a:stretch>
        </p:blipFill>
        <p:spPr>
          <a:xfrm flipV="1">
            <a:off x="7063602" y="885660"/>
            <a:ext cx="2598084" cy="411780"/>
          </a:xfrm>
          <a:prstGeom prst="rect">
            <a:avLst/>
          </a:prstGeom>
        </p:spPr>
      </p:pic>
      <p:pic>
        <p:nvPicPr>
          <p:cNvPr id="88" name="Picture 87"/>
          <p:cNvPicPr>
            <a:picLocks noChangeAspect="1"/>
          </p:cNvPicPr>
          <p:nvPr/>
        </p:nvPicPr>
        <p:blipFill>
          <a:blip r:embed="rId7"/>
          <a:stretch>
            <a:fillRect/>
          </a:stretch>
        </p:blipFill>
        <p:spPr>
          <a:xfrm>
            <a:off x="975866" y="3468646"/>
            <a:ext cx="2074020" cy="1677859"/>
          </a:xfrm>
          <a:prstGeom prst="rect">
            <a:avLst/>
          </a:prstGeom>
          <a:ln w="12700">
            <a:solidFill>
              <a:schemeClr val="tx1"/>
            </a:solidFill>
          </a:ln>
        </p:spPr>
      </p:pic>
      <p:sp>
        <p:nvSpPr>
          <p:cNvPr id="87" name="Oval 86"/>
          <p:cNvSpPr/>
          <p:nvPr/>
        </p:nvSpPr>
        <p:spPr>
          <a:xfrm>
            <a:off x="2807143" y="3389828"/>
            <a:ext cx="400712" cy="369979"/>
          </a:xfrm>
          <a:prstGeom prst="ellipse">
            <a:avLst/>
          </a:prstGeom>
          <a:noFill/>
          <a:ln w="28575">
            <a:solidFill>
              <a:srgbClr val="17B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643016" y="4368142"/>
            <a:ext cx="1489362" cy="692497"/>
          </a:xfrm>
          <a:prstGeom prst="rect">
            <a:avLst/>
          </a:prstGeom>
        </p:spPr>
        <p:txBody>
          <a:bodyPr wrap="square">
            <a:spAutoFit/>
          </a:bodyPr>
          <a:lstStyle/>
          <a:p>
            <a:pPr marL="117475" indent="-117475">
              <a:buSzPct val="100000"/>
              <a:buFont typeface="Arial" panose="020B0604020202020204" pitchFamily="34" charset="0"/>
              <a:buChar char="•"/>
            </a:pPr>
            <a:r>
              <a:rPr lang="en-US" sz="1300" dirty="0"/>
              <a:t>Turn off using switch on back of RF Generator.</a:t>
            </a:r>
          </a:p>
        </p:txBody>
      </p:sp>
      <p:sp>
        <p:nvSpPr>
          <p:cNvPr id="4" name="TextBox 3"/>
          <p:cNvSpPr txBox="1"/>
          <p:nvPr/>
        </p:nvSpPr>
        <p:spPr>
          <a:xfrm>
            <a:off x="4099433" y="338934"/>
            <a:ext cx="2161545" cy="861774"/>
          </a:xfrm>
          <a:prstGeom prst="rect">
            <a:avLst/>
          </a:prstGeom>
          <a:noFill/>
        </p:spPr>
        <p:txBody>
          <a:bodyPr wrap="square" rtlCol="0">
            <a:spAutoFit/>
          </a:bodyPr>
          <a:lstStyle/>
          <a:p>
            <a:r>
              <a:rPr lang="en-US" sz="1600" b="1" dirty="0"/>
              <a:t>Send IUUS Probe for Reprocessing </a:t>
            </a:r>
            <a:endParaRPr lang="en-US" sz="1600" dirty="0"/>
          </a:p>
          <a:p>
            <a:endParaRPr lang="en-US" dirty="0"/>
          </a:p>
        </p:txBody>
      </p:sp>
      <p:sp>
        <p:nvSpPr>
          <p:cNvPr id="5" name="TextBox 4"/>
          <p:cNvSpPr txBox="1"/>
          <p:nvPr/>
        </p:nvSpPr>
        <p:spPr>
          <a:xfrm>
            <a:off x="7117981" y="416945"/>
            <a:ext cx="2497595" cy="338554"/>
          </a:xfrm>
          <a:prstGeom prst="rect">
            <a:avLst/>
          </a:prstGeom>
          <a:noFill/>
        </p:spPr>
        <p:txBody>
          <a:bodyPr wrap="square" rtlCol="0">
            <a:spAutoFit/>
          </a:bodyPr>
          <a:lstStyle/>
          <a:p>
            <a:r>
              <a:rPr lang="en-US" sz="1600" b="1" dirty="0"/>
              <a:t>Dispose of RFA </a:t>
            </a:r>
            <a:r>
              <a:rPr lang="en-US" sz="1600" b="1" dirty="0" err="1"/>
              <a:t>Handpiece</a:t>
            </a:r>
            <a:endParaRPr lang="en-US" sz="1600" b="1" dirty="0"/>
          </a:p>
        </p:txBody>
      </p:sp>
      <p:sp>
        <p:nvSpPr>
          <p:cNvPr id="6" name="TextBox 5"/>
          <p:cNvSpPr txBox="1"/>
          <p:nvPr/>
        </p:nvSpPr>
        <p:spPr>
          <a:xfrm>
            <a:off x="842289" y="2774124"/>
            <a:ext cx="2326086" cy="861774"/>
          </a:xfrm>
          <a:prstGeom prst="rect">
            <a:avLst/>
          </a:prstGeom>
          <a:noFill/>
        </p:spPr>
        <p:txBody>
          <a:bodyPr wrap="none" rtlCol="0">
            <a:spAutoFit/>
          </a:bodyPr>
          <a:lstStyle/>
          <a:p>
            <a:r>
              <a:rPr lang="en-US" sz="1600" b="1" dirty="0"/>
              <a:t>Power OFF Ultrasound </a:t>
            </a:r>
            <a:br>
              <a:rPr lang="en-US" sz="1600" b="1" dirty="0"/>
            </a:br>
            <a:r>
              <a:rPr lang="en-US" sz="1600" b="1" dirty="0"/>
              <a:t>Console with Power Icon</a:t>
            </a:r>
          </a:p>
          <a:p>
            <a:endParaRPr lang="en-US" dirty="0"/>
          </a:p>
        </p:txBody>
      </p:sp>
      <p:sp>
        <p:nvSpPr>
          <p:cNvPr id="9" name="TextBox 8"/>
          <p:cNvSpPr txBox="1"/>
          <p:nvPr/>
        </p:nvSpPr>
        <p:spPr>
          <a:xfrm>
            <a:off x="4088914" y="2776958"/>
            <a:ext cx="2274084" cy="338554"/>
          </a:xfrm>
          <a:prstGeom prst="rect">
            <a:avLst/>
          </a:prstGeom>
          <a:noFill/>
        </p:spPr>
        <p:txBody>
          <a:bodyPr wrap="none" rtlCol="0">
            <a:spAutoFit/>
          </a:bodyPr>
          <a:lstStyle/>
          <a:p>
            <a:r>
              <a:rPr lang="en-US" sz="1600" b="1" dirty="0"/>
              <a:t>Power OFF RF Generator</a:t>
            </a:r>
          </a:p>
        </p:txBody>
      </p:sp>
      <p:sp>
        <p:nvSpPr>
          <p:cNvPr id="10" name="TextBox 9"/>
          <p:cNvSpPr txBox="1"/>
          <p:nvPr/>
        </p:nvSpPr>
        <p:spPr>
          <a:xfrm>
            <a:off x="7098502" y="2696463"/>
            <a:ext cx="2904486" cy="584775"/>
          </a:xfrm>
          <a:prstGeom prst="rect">
            <a:avLst/>
          </a:prstGeom>
          <a:noFill/>
        </p:spPr>
        <p:txBody>
          <a:bodyPr wrap="square" rtlCol="0">
            <a:spAutoFit/>
          </a:bodyPr>
          <a:lstStyle/>
          <a:p>
            <a:r>
              <a:rPr lang="en-US" sz="1600" b="1" dirty="0"/>
              <a:t>Clean System Cart with Low Alcohol Disinfectant &amp; Store</a:t>
            </a:r>
          </a:p>
        </p:txBody>
      </p:sp>
      <p:sp>
        <p:nvSpPr>
          <p:cNvPr id="43" name="TextBox 42"/>
          <p:cNvSpPr txBox="1"/>
          <p:nvPr/>
        </p:nvSpPr>
        <p:spPr>
          <a:xfrm>
            <a:off x="848040" y="416945"/>
            <a:ext cx="2539168" cy="338554"/>
          </a:xfrm>
          <a:prstGeom prst="rect">
            <a:avLst/>
          </a:prstGeom>
          <a:noFill/>
        </p:spPr>
        <p:txBody>
          <a:bodyPr wrap="square" rtlCol="0">
            <a:spAutoFit/>
          </a:bodyPr>
          <a:lstStyle/>
          <a:p>
            <a:r>
              <a:rPr lang="en-US" sz="1600" b="1" dirty="0"/>
              <a:t>Pre-Clean IUUS Probe</a:t>
            </a:r>
          </a:p>
        </p:txBody>
      </p:sp>
      <p:sp>
        <p:nvSpPr>
          <p:cNvPr id="8" name="TextBox 7">
            <a:extLst>
              <a:ext uri="{FF2B5EF4-FFF2-40B4-BE49-F238E27FC236}">
                <a16:creationId xmlns:a16="http://schemas.microsoft.com/office/drawing/2014/main" id="{9E727C20-E304-40DE-AE1D-101D4629FFB2}"/>
              </a:ext>
            </a:extLst>
          </p:cNvPr>
          <p:cNvSpPr txBox="1"/>
          <p:nvPr/>
        </p:nvSpPr>
        <p:spPr>
          <a:xfrm>
            <a:off x="600232" y="1847376"/>
            <a:ext cx="2824881" cy="692497"/>
          </a:xfrm>
          <a:prstGeom prst="rect">
            <a:avLst/>
          </a:prstGeom>
          <a:noFill/>
        </p:spPr>
        <p:txBody>
          <a:bodyPr wrap="square" rtlCol="0">
            <a:spAutoFit/>
          </a:bodyPr>
          <a:lstStyle/>
          <a:p>
            <a:pPr marL="174625" indent="-115888">
              <a:spcAft>
                <a:spcPts val="600"/>
              </a:spcAft>
              <a:buSzPct val="100000"/>
              <a:buFont typeface="Arial" panose="020B0604020202020204" pitchFamily="34" charset="0"/>
              <a:buChar char="•"/>
            </a:pPr>
            <a:r>
              <a:rPr lang="en-US" sz="1300" dirty="0"/>
              <a:t>Carefully remove visible soil from IUUS Probe imaging surface, shaft, handle, and cable.</a:t>
            </a:r>
          </a:p>
        </p:txBody>
      </p:sp>
      <p:sp>
        <p:nvSpPr>
          <p:cNvPr id="38" name="TextBox 37">
            <a:extLst>
              <a:ext uri="{FF2B5EF4-FFF2-40B4-BE49-F238E27FC236}">
                <a16:creationId xmlns:a16="http://schemas.microsoft.com/office/drawing/2014/main" id="{2ADC0266-CE62-49BC-86FB-62696A4979A5}"/>
              </a:ext>
            </a:extLst>
          </p:cNvPr>
          <p:cNvSpPr txBox="1"/>
          <p:nvPr/>
        </p:nvSpPr>
        <p:spPr>
          <a:xfrm>
            <a:off x="3844406" y="2069868"/>
            <a:ext cx="2625015" cy="492443"/>
          </a:xfrm>
          <a:prstGeom prst="rect">
            <a:avLst/>
          </a:prstGeom>
          <a:noFill/>
        </p:spPr>
        <p:txBody>
          <a:bodyPr wrap="square" rtlCol="0">
            <a:spAutoFit/>
          </a:bodyPr>
          <a:lstStyle/>
          <a:p>
            <a:pPr marL="174625" indent="-115888">
              <a:spcAft>
                <a:spcPts val="600"/>
              </a:spcAft>
              <a:buSzPct val="100000"/>
              <a:buFont typeface="Arial" panose="020B0604020202020204" pitchFamily="34" charset="0"/>
              <a:buChar char="•"/>
            </a:pPr>
            <a:r>
              <a:rPr lang="en-US" sz="1300" dirty="0"/>
              <a:t>Place in Reprocessing Tray to protect IUUS Probe Tip.</a:t>
            </a:r>
          </a:p>
        </p:txBody>
      </p:sp>
      <p:pic>
        <p:nvPicPr>
          <p:cNvPr id="12" name="Picture 11">
            <a:extLst>
              <a:ext uri="{FF2B5EF4-FFF2-40B4-BE49-F238E27FC236}">
                <a16:creationId xmlns:a16="http://schemas.microsoft.com/office/drawing/2014/main" id="{B94528A4-FABF-4695-BA4E-A836460A3CA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5402"/>
          <a:stretch/>
        </p:blipFill>
        <p:spPr>
          <a:xfrm>
            <a:off x="917872" y="791233"/>
            <a:ext cx="2110844" cy="1012414"/>
          </a:xfrm>
          <a:prstGeom prst="rect">
            <a:avLst/>
          </a:prstGeom>
          <a:ln>
            <a:solidFill>
              <a:schemeClr val="tx1"/>
            </a:solidFill>
          </a:ln>
        </p:spPr>
      </p:pic>
      <p:pic>
        <p:nvPicPr>
          <p:cNvPr id="36" name="Picture 35">
            <a:extLst>
              <a:ext uri="{FF2B5EF4-FFF2-40B4-BE49-F238E27FC236}">
                <a16:creationId xmlns:a16="http://schemas.microsoft.com/office/drawing/2014/main" id="{C364C746-5CFE-478C-B89F-24F3D6F81EB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32"/>
          <a:stretch/>
        </p:blipFill>
        <p:spPr>
          <a:xfrm>
            <a:off x="5182256" y="3239211"/>
            <a:ext cx="1260237" cy="1889049"/>
          </a:xfrm>
          <a:prstGeom prst="rect">
            <a:avLst/>
          </a:prstGeom>
          <a:ln w="9525">
            <a:solidFill>
              <a:schemeClr val="tx1"/>
            </a:solidFill>
          </a:ln>
        </p:spPr>
      </p:pic>
      <p:pic>
        <p:nvPicPr>
          <p:cNvPr id="39" name="Picture 38">
            <a:extLst>
              <a:ext uri="{FF2B5EF4-FFF2-40B4-BE49-F238E27FC236}">
                <a16:creationId xmlns:a16="http://schemas.microsoft.com/office/drawing/2014/main" id="{3640BE0A-2E30-47B9-9ECA-EF996968D1B2}"/>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contrast="-40000"/>
                    </a14:imgEffect>
                  </a14:imgLayer>
                </a14:imgProps>
              </a:ext>
            </a:extLst>
          </a:blip>
          <a:srcRect l="7778" t="27566" r="83749" b="51036"/>
          <a:stretch/>
        </p:blipFill>
        <p:spPr>
          <a:xfrm>
            <a:off x="3779994" y="3365641"/>
            <a:ext cx="836203" cy="904185"/>
          </a:xfrm>
          <a:prstGeom prst="ellipse">
            <a:avLst/>
          </a:prstGeom>
          <a:ln w="28575">
            <a:solidFill>
              <a:srgbClr val="00B0F0"/>
            </a:solidFill>
          </a:ln>
        </p:spPr>
      </p:pic>
      <p:sp>
        <p:nvSpPr>
          <p:cNvPr id="40" name="Oval 39">
            <a:extLst>
              <a:ext uri="{FF2B5EF4-FFF2-40B4-BE49-F238E27FC236}">
                <a16:creationId xmlns:a16="http://schemas.microsoft.com/office/drawing/2014/main" id="{7B8ACC10-E756-4ECC-AAA4-E9DB261D433D}"/>
              </a:ext>
            </a:extLst>
          </p:cNvPr>
          <p:cNvSpPr/>
          <p:nvPr/>
        </p:nvSpPr>
        <p:spPr>
          <a:xfrm>
            <a:off x="5432814" y="3660746"/>
            <a:ext cx="327655" cy="34063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69AF0B95-FD8B-472D-A299-6C2CCE574CBA}"/>
              </a:ext>
            </a:extLst>
          </p:cNvPr>
          <p:cNvCxnSpPr>
            <a:cxnSpLocks/>
            <a:stCxn id="39" idx="6"/>
          </p:cNvCxnSpPr>
          <p:nvPr/>
        </p:nvCxnSpPr>
        <p:spPr>
          <a:xfrm>
            <a:off x="4616197" y="3817734"/>
            <a:ext cx="827363" cy="8576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5554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4729</TotalTime>
  <Words>1366</Words>
  <Application>Microsoft Office PowerPoint</Application>
  <PresentationFormat>Custom</PresentationFormat>
  <Paragraphs>324</Paragraphs>
  <Slides>16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Symbol</vt:lpstr>
      <vt:lpstr>Times New Roman</vt:lpstr>
      <vt:lpstr>Verdana</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Loher</dc:creator>
  <cp:lastModifiedBy>Mike Munrow</cp:lastModifiedBy>
  <cp:revision>480</cp:revision>
  <cp:lastPrinted>2017-09-05T16:09:52Z</cp:lastPrinted>
  <dcterms:created xsi:type="dcterms:W3CDTF">2017-04-06T19:09:50Z</dcterms:created>
  <dcterms:modified xsi:type="dcterms:W3CDTF">2017-09-08T01:32:50Z</dcterms:modified>
</cp:coreProperties>
</file>